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03526" y="195529"/>
            <a:ext cx="4536947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618B60-ED5D-2820-8143-9A843FF0915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3250" y="2747264"/>
            <a:ext cx="6397498" cy="842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093089"/>
            <a:ext cx="460375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jpg"/><Relationship Id="rId4" Type="http://schemas.openxmlformats.org/officeDocument/2006/relationships/image" Target="../media/image65.png"/><Relationship Id="rId9" Type="http://schemas.openxmlformats.org/officeDocument/2006/relationships/image" Target="../media/image7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tron.com.br/" TargetMode="External"/><Relationship Id="rId2" Type="http://schemas.openxmlformats.org/officeDocument/2006/relationships/hyperlink" Target="http://www.newhorizon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xtreme.outervision.com/psucalculatorlite.jsp" TargetMode="Externa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7706D9-4300-42AE-7367-FB2D5286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2833" y="1509932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189433"/>
            <a:ext cx="5988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Como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35" dirty="0">
                <a:latin typeface="Calibri"/>
                <a:cs typeface="Calibri"/>
              </a:rPr>
              <a:t>fazer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um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aterramento.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055" y="618744"/>
            <a:ext cx="6723888" cy="59557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34492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Eletricidade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estática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772" y="1025652"/>
            <a:ext cx="5050790" cy="2508885"/>
            <a:chOff x="80772" y="1025652"/>
            <a:chExt cx="5050790" cy="2508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" y="1025652"/>
              <a:ext cx="5050536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" y="1391412"/>
              <a:ext cx="475183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72" y="1757172"/>
              <a:ext cx="4570476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72" y="2122932"/>
              <a:ext cx="3837432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2" y="2488691"/>
              <a:ext cx="2103120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507" y="2488691"/>
              <a:ext cx="879347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9527" y="2488691"/>
              <a:ext cx="1427988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42131" y="2488691"/>
              <a:ext cx="1089660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72" y="2854452"/>
              <a:ext cx="1612392" cy="6797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780" y="2854452"/>
              <a:ext cx="641604" cy="67970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772" y="3585971"/>
            <a:ext cx="1889760" cy="67970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0772" y="3951732"/>
            <a:ext cx="4630420" cy="1045844"/>
            <a:chOff x="80772" y="3951732"/>
            <a:chExt cx="4630420" cy="1045844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72" y="3951732"/>
              <a:ext cx="4629912" cy="6797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72" y="4317492"/>
              <a:ext cx="1042416" cy="679704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80772" y="5049011"/>
            <a:ext cx="5062855" cy="1045844"/>
            <a:chOff x="80772" y="5049011"/>
            <a:chExt cx="5062855" cy="1045844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72" y="5049011"/>
              <a:ext cx="5062728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772" y="5414771"/>
              <a:ext cx="1472184" cy="67970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32011" y="6496303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13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67884" y="836675"/>
            <a:ext cx="3368040" cy="33543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252465" y="4242561"/>
            <a:ext cx="1660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843B0C"/>
                </a:solidFill>
                <a:latin typeface="Calibri"/>
                <a:cs typeface="Calibri"/>
              </a:rPr>
              <a:t>Este</a:t>
            </a:r>
            <a:r>
              <a:rPr sz="1600" spc="-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Calibri"/>
                <a:cs typeface="Calibri"/>
              </a:rPr>
              <a:t>símbolo</a:t>
            </a:r>
            <a:r>
              <a:rPr sz="1600" spc="-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Calibri"/>
                <a:cs typeface="Calibri"/>
              </a:rPr>
              <a:t>indica: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52465" y="4730241"/>
            <a:ext cx="3022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CUIDADO:</a:t>
            </a:r>
            <a:r>
              <a:rPr sz="1600" b="1" spc="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DISPOSITIVO</a:t>
            </a:r>
            <a:r>
              <a:rPr sz="1600" b="1" spc="3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SENSÍVEL A </a:t>
            </a:r>
            <a:r>
              <a:rPr sz="1600" b="1" spc="-35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DESCARGAS</a:t>
            </a:r>
            <a:r>
              <a:rPr sz="1600" b="1" spc="3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843B0C"/>
                </a:solidFill>
                <a:latin typeface="Calibri"/>
                <a:cs typeface="Calibri"/>
              </a:rPr>
              <a:t>ELETROSTÁTICAS.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85090"/>
            <a:ext cx="6453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ESD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podem causar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incêndios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7735" y="1053083"/>
            <a:ext cx="3450336" cy="39608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9590" y="5175250"/>
            <a:ext cx="8084184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Descargas</a:t>
            </a:r>
            <a:r>
              <a:rPr sz="2000" spc="-15" dirty="0">
                <a:latin typeface="Calibri"/>
                <a:cs typeface="Calibri"/>
              </a:rPr>
              <a:t> eletrostáticas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podem</a:t>
            </a:r>
            <a:r>
              <a:rPr sz="2000" spc="-15" dirty="0">
                <a:latin typeface="Calibri"/>
                <a:cs typeface="Calibri"/>
              </a:rPr>
              <a:t> até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causar incêndios.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Nos</a:t>
            </a:r>
            <a:r>
              <a:rPr sz="2000" spc="-10" dirty="0">
                <a:latin typeface="Calibri"/>
                <a:cs typeface="Calibri"/>
              </a:rPr>
              <a:t> Estados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Unidos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ocorrem cerca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1000 incêndios em </a:t>
            </a:r>
            <a:r>
              <a:rPr sz="2000" spc="-10" dirty="0">
                <a:latin typeface="Calibri"/>
                <a:cs typeface="Calibri"/>
              </a:rPr>
              <a:t>postos </a:t>
            </a:r>
            <a:r>
              <a:rPr sz="2000" spc="-5" dirty="0">
                <a:latin typeface="Calibri"/>
                <a:cs typeface="Calibri"/>
              </a:rPr>
              <a:t>de gasolina, </a:t>
            </a:r>
            <a:r>
              <a:rPr sz="2000" spc="-10" dirty="0">
                <a:latin typeface="Calibri"/>
                <a:cs typeface="Calibri"/>
              </a:rPr>
              <a:t>todos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dirty="0">
                <a:latin typeface="Calibri"/>
                <a:cs typeface="Calibri"/>
              </a:rPr>
              <a:t>anos. </a:t>
            </a:r>
            <a:r>
              <a:rPr sz="2000" spc="-5" dirty="0">
                <a:latin typeface="Calibri"/>
                <a:cs typeface="Calibri"/>
              </a:rPr>
              <a:t>Os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usuários</a:t>
            </a:r>
            <a:r>
              <a:rPr sz="2000" spc="-10" dirty="0">
                <a:latin typeface="Calibri"/>
                <a:cs typeface="Calibri"/>
              </a:rPr>
              <a:t> devem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tocar</a:t>
            </a:r>
            <a:r>
              <a:rPr sz="2000" dirty="0">
                <a:latin typeface="Calibri"/>
                <a:cs typeface="Calibri"/>
              </a:rPr>
              <a:t> 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painéis </a:t>
            </a:r>
            <a:r>
              <a:rPr sz="2000" spc="-10" dirty="0">
                <a:latin typeface="Calibri"/>
                <a:cs typeface="Calibri"/>
              </a:rPr>
              <a:t>aterrados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indicado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acima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 descarregarem</a:t>
            </a:r>
            <a:r>
              <a:rPr sz="2000" spc="-5" dirty="0">
                <a:latin typeface="Calibri"/>
                <a:cs typeface="Calibri"/>
              </a:rPr>
              <a:t> sua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eletricidade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estática,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reduzindo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chance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descargas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causar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incêndios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perigosíssimos.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1126236"/>
            <a:ext cx="5039868" cy="37810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6021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Eletricidade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estática </a:t>
            </a:r>
            <a:r>
              <a:rPr sz="3600" b="1" dirty="0">
                <a:latin typeface="Arial"/>
                <a:cs typeface="Arial"/>
              </a:rPr>
              <a:t>existe!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981455"/>
            <a:ext cx="6984492" cy="52379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586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Desastre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causado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por ESD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1053083"/>
            <a:ext cx="2807208" cy="18806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855" y="2060448"/>
            <a:ext cx="5390388" cy="43251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742" y="3158744"/>
            <a:ext cx="265938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dirigível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Hindenburg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pegou </a:t>
            </a:r>
            <a:r>
              <a:rPr sz="2000" spc="-15" dirty="0">
                <a:latin typeface="Calibri"/>
                <a:cs typeface="Calibri"/>
              </a:rPr>
              <a:t>fogo </a:t>
            </a:r>
            <a:r>
              <a:rPr sz="2000" spc="-5" dirty="0">
                <a:latin typeface="Calibri"/>
                <a:cs typeface="Calibri"/>
              </a:rPr>
              <a:t>no </a:t>
            </a:r>
            <a:r>
              <a:rPr sz="2000" dirty="0">
                <a:latin typeface="Calibri"/>
                <a:cs typeface="Calibri"/>
              </a:rPr>
              <a:t>ar em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1937 </a:t>
            </a:r>
            <a:r>
              <a:rPr sz="2000" spc="-5" dirty="0">
                <a:latin typeface="Calibri"/>
                <a:cs typeface="Calibri"/>
              </a:rPr>
              <a:t>devido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uma </a:t>
            </a:r>
            <a:r>
              <a:rPr sz="2000" spc="-15" dirty="0">
                <a:latin typeface="Calibri"/>
                <a:cs typeface="Calibri"/>
              </a:rPr>
              <a:t>forte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descarga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eletrostática.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23240"/>
            <a:ext cx="3453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Chip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danificado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475" y="4886019"/>
            <a:ext cx="49377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Interior </a:t>
            </a:r>
            <a:r>
              <a:rPr sz="2000" b="1" dirty="0">
                <a:latin typeface="Calibri"/>
                <a:cs typeface="Calibri"/>
              </a:rPr>
              <a:t>de um </a:t>
            </a:r>
            <a:r>
              <a:rPr sz="2000" b="1" spc="-5" dirty="0">
                <a:latin typeface="Calibri"/>
                <a:cs typeface="Calibri"/>
              </a:rPr>
              <a:t>chip </a:t>
            </a:r>
            <a:r>
              <a:rPr sz="2000" b="1" dirty="0">
                <a:latin typeface="Calibri"/>
                <a:cs typeface="Calibri"/>
              </a:rPr>
              <a:t>danificado por </a:t>
            </a:r>
            <a:r>
              <a:rPr sz="2000" b="1" spc="-5" dirty="0">
                <a:latin typeface="Calibri"/>
                <a:cs typeface="Calibri"/>
              </a:rPr>
              <a:t>eletricidade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estática, </a:t>
            </a:r>
            <a:r>
              <a:rPr sz="2000" b="1" spc="-15" dirty="0">
                <a:latin typeface="Calibri"/>
                <a:cs typeface="Calibri"/>
              </a:rPr>
              <a:t>visto </a:t>
            </a:r>
            <a:r>
              <a:rPr sz="2000" b="1" spc="-5" dirty="0">
                <a:latin typeface="Calibri"/>
                <a:cs typeface="Calibri"/>
              </a:rPr>
              <a:t>com </a:t>
            </a:r>
            <a:r>
              <a:rPr sz="2000" b="1" dirty="0">
                <a:latin typeface="Calibri"/>
                <a:cs typeface="Calibri"/>
              </a:rPr>
              <a:t>um </a:t>
            </a:r>
            <a:r>
              <a:rPr sz="2000" b="1" spc="-5" dirty="0">
                <a:latin typeface="Calibri"/>
                <a:cs typeface="Calibri"/>
              </a:rPr>
              <a:t>microscópio. </a:t>
            </a:r>
            <a:r>
              <a:rPr sz="2000" b="1" dirty="0">
                <a:latin typeface="Calibri"/>
                <a:cs typeface="Calibri"/>
              </a:rPr>
              <a:t>Se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simplesmente tocarmos </a:t>
            </a:r>
            <a:r>
              <a:rPr sz="2000" b="1" dirty="0">
                <a:latin typeface="Calibri"/>
                <a:cs typeface="Calibri"/>
              </a:rPr>
              <a:t>em um chip </a:t>
            </a:r>
            <a:r>
              <a:rPr sz="2000" b="1" spc="-5" dirty="0">
                <a:latin typeface="Calibri"/>
                <a:cs typeface="Calibri"/>
              </a:rPr>
              <a:t>com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mãos,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podemos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causar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estrago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este.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36675"/>
            <a:ext cx="5401056" cy="39578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94832" y="545591"/>
            <a:ext cx="3252470" cy="5448300"/>
            <a:chOff x="5894832" y="545591"/>
            <a:chExt cx="3252470" cy="54483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80" y="548639"/>
              <a:ext cx="3246120" cy="3383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97880" y="548639"/>
              <a:ext cx="3246120" cy="338455"/>
            </a:xfrm>
            <a:custGeom>
              <a:avLst/>
              <a:gdLst/>
              <a:ahLst/>
              <a:cxnLst/>
              <a:rect l="l" t="t" r="r" b="b"/>
              <a:pathLst>
                <a:path w="3246120" h="338455">
                  <a:moveTo>
                    <a:pt x="0" y="338327"/>
                  </a:moveTo>
                  <a:lnTo>
                    <a:pt x="3246120" y="338327"/>
                  </a:lnTo>
                  <a:lnTo>
                    <a:pt x="3246120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024" y="912875"/>
              <a:ext cx="3055620" cy="507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07024" y="912875"/>
              <a:ext cx="3055620" cy="5078095"/>
            </a:xfrm>
            <a:custGeom>
              <a:avLst/>
              <a:gdLst/>
              <a:ahLst/>
              <a:cxnLst/>
              <a:rect l="l" t="t" r="r" b="b"/>
              <a:pathLst>
                <a:path w="3055620" h="5078095">
                  <a:moveTo>
                    <a:pt x="0" y="5077968"/>
                  </a:moveTo>
                  <a:lnTo>
                    <a:pt x="3055620" y="5077968"/>
                  </a:lnTo>
                  <a:lnTo>
                    <a:pt x="3055620" y="0"/>
                  </a:lnTo>
                  <a:lnTo>
                    <a:pt x="0" y="0"/>
                  </a:lnTo>
                  <a:lnTo>
                    <a:pt x="0" y="5077968"/>
                  </a:lnTo>
                  <a:close/>
                </a:path>
              </a:pathLst>
            </a:custGeom>
            <a:ln w="6096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10071" y="465542"/>
            <a:ext cx="3234055" cy="15887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915"/>
              </a:spcBef>
            </a:pPr>
            <a:r>
              <a:rPr sz="1600" b="1" spc="-10" dirty="0">
                <a:latin typeface="Calibri"/>
                <a:cs typeface="Calibri"/>
              </a:rPr>
              <a:t>Estragos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causados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nos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chips</a:t>
            </a:r>
            <a:endParaRPr sz="1600">
              <a:latin typeface="Calibri"/>
              <a:cs typeface="Calibri"/>
            </a:endParaRPr>
          </a:p>
          <a:p>
            <a:pPr marL="89535" marR="447675">
              <a:lnSpc>
                <a:spcPct val="100000"/>
              </a:lnSpc>
              <a:spcBef>
                <a:spcPts val="930"/>
              </a:spcBef>
            </a:pPr>
            <a:r>
              <a:rPr sz="1800" dirty="0">
                <a:latin typeface="Calibri"/>
                <a:cs typeface="Calibri"/>
              </a:rPr>
              <a:t>a)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Falha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catastrófica:</a:t>
            </a:r>
            <a:r>
              <a:rPr sz="1800" dirty="0">
                <a:latin typeface="Calibri"/>
                <a:cs typeface="Calibri"/>
              </a:rPr>
              <a:t> o </a:t>
            </a:r>
            <a:r>
              <a:rPr sz="1800" spc="-5" dirty="0">
                <a:latin typeface="Calibri"/>
                <a:cs typeface="Calibri"/>
              </a:rPr>
              <a:t>chip</a:t>
            </a:r>
            <a:r>
              <a:rPr sz="1800" dirty="0">
                <a:latin typeface="Calibri"/>
                <a:cs typeface="Calibri"/>
              </a:rPr>
              <a:t> é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danificado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imediatamente.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mesmo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está </a:t>
            </a:r>
            <a:r>
              <a:rPr sz="1800" spc="-10" dirty="0">
                <a:latin typeface="Calibri"/>
                <a:cs typeface="Calibri"/>
              </a:rPr>
              <a:t> instalado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deixa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funcionar.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9988" y="2302890"/>
            <a:ext cx="27609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b) </a:t>
            </a:r>
            <a:r>
              <a:rPr sz="1800" spc="-10" dirty="0">
                <a:latin typeface="Calibri"/>
                <a:cs typeface="Calibri"/>
              </a:rPr>
              <a:t>Falha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latente: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-5" dirty="0">
                <a:latin typeface="Calibri"/>
                <a:cs typeface="Calibri"/>
              </a:rPr>
              <a:t> chip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recebe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descarga</a:t>
            </a:r>
            <a:r>
              <a:rPr sz="1800" dirty="0">
                <a:latin typeface="Calibri"/>
                <a:cs typeface="Calibri"/>
              </a:rPr>
              <a:t> 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média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intensidade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continuar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funcionando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durante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dias, </a:t>
            </a:r>
            <a:r>
              <a:rPr sz="1800" dirty="0">
                <a:latin typeface="Calibri"/>
                <a:cs typeface="Calibri"/>
              </a:rPr>
              <a:t> semanas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15" dirty="0">
                <a:latin typeface="Calibri"/>
                <a:cs typeface="Calibri"/>
              </a:rPr>
              <a:t>até </a:t>
            </a:r>
            <a:r>
              <a:rPr sz="1800" dirty="0">
                <a:latin typeface="Calibri"/>
                <a:cs typeface="Calibri"/>
              </a:rPr>
              <a:t>meses, </a:t>
            </a:r>
            <a:r>
              <a:rPr sz="1800" spc="-15" dirty="0">
                <a:latin typeface="Calibri"/>
                <a:cs typeface="Calibri"/>
              </a:rPr>
              <a:t>até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ponto </a:t>
            </a:r>
            <a:r>
              <a:rPr sz="1800" dirty="0">
                <a:latin typeface="Calibri"/>
                <a:cs typeface="Calibri"/>
              </a:rPr>
              <a:t>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queimará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definitivamente.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chip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ainda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apresentar </a:t>
            </a:r>
            <a:r>
              <a:rPr sz="1800" spc="-5" dirty="0">
                <a:latin typeface="Calibri"/>
                <a:cs typeface="Calibri"/>
              </a:rPr>
              <a:t> funcionamento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errático,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ficando por </a:t>
            </a:r>
            <a:r>
              <a:rPr sz="1800" spc="-15" dirty="0">
                <a:latin typeface="Calibri"/>
                <a:cs typeface="Calibri"/>
              </a:rPr>
              <a:t>exemplo, </a:t>
            </a:r>
            <a:r>
              <a:rPr sz="1800" spc="-5" dirty="0">
                <a:latin typeface="Calibri"/>
                <a:cs typeface="Calibri"/>
              </a:rPr>
              <a:t>sensível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variações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temperatura.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54940"/>
            <a:ext cx="5920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Ambientes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úmidos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secos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772" y="854963"/>
            <a:ext cx="8723630" cy="680085"/>
            <a:chOff x="80772" y="854963"/>
            <a:chExt cx="8723630" cy="680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2" y="854963"/>
              <a:ext cx="3441191" cy="679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579" y="854963"/>
              <a:ext cx="1101852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3048" y="854963"/>
              <a:ext cx="4268724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6388" y="854963"/>
              <a:ext cx="1127759" cy="67970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0772" y="1586483"/>
            <a:ext cx="8900160" cy="1045844"/>
            <a:chOff x="80772" y="1586483"/>
            <a:chExt cx="8900160" cy="1045844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72" y="1586483"/>
              <a:ext cx="8900160" cy="679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2" y="1952243"/>
              <a:ext cx="5984748" cy="6797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083302" y="3018789"/>
            <a:ext cx="373634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Em</a:t>
            </a:r>
            <a:r>
              <a:rPr sz="1600" spc="-5" dirty="0">
                <a:latin typeface="Calibri"/>
                <a:cs typeface="Calibri"/>
              </a:rPr>
              <a:t> muitas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lojas, 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módulos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memória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são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embrulhados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pedaços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plástico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bolhas.</a:t>
            </a:r>
            <a:r>
              <a:rPr sz="1600" spc="-15" dirty="0">
                <a:latin typeface="Calibri"/>
                <a:cs typeface="Calibri"/>
              </a:rPr>
              <a:t> Está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errado,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plástico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fica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facilmente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carregado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eletricidade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estática que pode </a:t>
            </a:r>
            <a:r>
              <a:rPr sz="1600" spc="-5" dirty="0">
                <a:latin typeface="Calibri"/>
                <a:cs typeface="Calibri"/>
              </a:rPr>
              <a:t>danificar os chips. O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correto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é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usar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uma</a:t>
            </a:r>
            <a:r>
              <a:rPr sz="1600" spc="-5" dirty="0">
                <a:latin typeface="Calibri"/>
                <a:cs typeface="Calibri"/>
              </a:rPr>
              <a:t> embalagem</a:t>
            </a:r>
            <a:r>
              <a:rPr sz="1600" spc="-10" dirty="0">
                <a:latin typeface="Calibri"/>
                <a:cs typeface="Calibri"/>
              </a:rPr>
              <a:t> anti-estática.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Ambos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modos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embalagem, o </a:t>
            </a:r>
            <a:r>
              <a:rPr sz="1600" spc="-15" dirty="0">
                <a:latin typeface="Calibri"/>
                <a:cs typeface="Calibri"/>
              </a:rPr>
              <a:t>errado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certo,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são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vistos</a:t>
            </a:r>
            <a:r>
              <a:rPr sz="1600" spc="-5" dirty="0">
                <a:latin typeface="Calibri"/>
                <a:cs typeface="Calibri"/>
              </a:rPr>
              <a:t> na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figura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lado.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4715" y="2781300"/>
            <a:ext cx="4440936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6657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Segure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peças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corretamente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647" y="1127760"/>
            <a:ext cx="4034028" cy="3142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220" y="1127760"/>
            <a:ext cx="4034028" cy="31424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261923"/>
            <a:ext cx="7820659" cy="133032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830"/>
              </a:spcBef>
              <a:tabLst>
                <a:tab pos="545719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655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5" dirty="0">
                <a:latin typeface="Calibri"/>
                <a:cs typeface="Calibri"/>
              </a:rPr>
              <a:t>regra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geral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nunca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tocar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sempre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bordas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laterais.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Nunca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contatos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metálicos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das placas,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eles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0" dirty="0">
                <a:latin typeface="Calibri"/>
                <a:cs typeface="Calibri"/>
              </a:rPr>
              <a:t> interligados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</a:t>
            </a:r>
            <a:r>
              <a:rPr sz="1800" spc="-5" dirty="0">
                <a:latin typeface="Calibri"/>
                <a:cs typeface="Calibri"/>
              </a:rPr>
              <a:t> danificados.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5942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 um disco rígido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275" y="1127760"/>
            <a:ext cx="4034028" cy="31424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8847" y="1127760"/>
            <a:ext cx="4034028" cy="31424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272823"/>
            <a:ext cx="8008620" cy="8001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R="515620" algn="ctr">
              <a:lnSpc>
                <a:spcPct val="100000"/>
              </a:lnSpc>
              <a:spcBef>
                <a:spcPts val="745"/>
              </a:spcBef>
              <a:tabLst>
                <a:tab pos="457200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spc="-5" dirty="0">
                <a:latin typeface="Calibri"/>
                <a:cs typeface="Calibri"/>
              </a:rPr>
              <a:t>Segure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rígido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carcaça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externa,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 </a:t>
            </a:r>
            <a:r>
              <a:rPr sz="2000" spc="-10" dirty="0">
                <a:latin typeface="Calibri"/>
                <a:cs typeface="Calibri"/>
              </a:rPr>
              <a:t>tocar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" dirty="0">
                <a:latin typeface="Calibri"/>
                <a:cs typeface="Calibri"/>
              </a:rPr>
              <a:t> circuito.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18059"/>
            <a:ext cx="4702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memórias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950975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914400"/>
            <a:ext cx="4034028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6267" y="4141089"/>
            <a:ext cx="1129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0557" y="4064889"/>
            <a:ext cx="9124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4741240"/>
            <a:ext cx="53879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Segure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módulo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memória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sempre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pelas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laterais.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487" y="1135125"/>
            <a:ext cx="8384540" cy="302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3ª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AULA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800" b="1" spc="-15" dirty="0">
                <a:latin typeface="Calibri"/>
                <a:cs typeface="Calibri"/>
              </a:rPr>
              <a:t>CRONOGRAMA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Rede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Elétrica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ESD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Equipamentos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Segurança</a:t>
            </a:r>
            <a:r>
              <a:rPr sz="2800" spc="-5" dirty="0">
                <a:latin typeface="Calibri"/>
                <a:cs typeface="Calibri"/>
              </a:rPr>
              <a:t> e </a:t>
            </a:r>
            <a:r>
              <a:rPr sz="2800" spc="-10" dirty="0">
                <a:latin typeface="Calibri"/>
                <a:cs typeface="Calibri"/>
              </a:rPr>
              <a:t>medição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(Elétrica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ESD)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0" dirty="0">
                <a:latin typeface="Calibri"/>
                <a:cs typeface="Calibri"/>
              </a:rPr>
              <a:t>Fontes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Alimentação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funcionamento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testes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Tipos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gabinetes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4599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Instalando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memórias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838200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7032" y="838200"/>
            <a:ext cx="4034027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60067" y="4064889"/>
            <a:ext cx="1129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828" y="4064889"/>
            <a:ext cx="91249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4669916"/>
            <a:ext cx="447802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Ao</a:t>
            </a:r>
            <a:r>
              <a:rPr sz="1400" spc="-5" dirty="0">
                <a:latin typeface="Calibri"/>
                <a:cs typeface="Calibri"/>
              </a:rPr>
              <a:t> instalar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módulo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memória, </a:t>
            </a:r>
            <a:r>
              <a:rPr sz="1400" spc="-10" dirty="0">
                <a:latin typeface="Calibri"/>
                <a:cs typeface="Calibri"/>
              </a:rPr>
              <a:t>toque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apenas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bordas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/>
                <a:cs typeface="Calibri"/>
              </a:rPr>
              <a:t>laterais,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como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mostra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figura.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74167"/>
            <a:ext cx="609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um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processador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935736"/>
            <a:ext cx="4032504" cy="31409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0184" y="935736"/>
            <a:ext cx="4034027" cy="31409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9740" y="4141089"/>
            <a:ext cx="6433185" cy="127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2520">
              <a:lnSpc>
                <a:spcPct val="100000"/>
              </a:lnSpc>
              <a:spcBef>
                <a:spcPts val="100"/>
              </a:spcBef>
              <a:tabLst>
                <a:tab pos="5533390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DO	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CER</a:t>
            </a:r>
            <a:r>
              <a:rPr sz="2000" b="1" spc="-35" dirty="0">
                <a:solidFill>
                  <a:srgbClr val="66FF33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66FF33"/>
                </a:solidFill>
                <a:latin typeface="Arial"/>
                <a:cs typeface="Arial"/>
              </a:rPr>
              <a:t>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2700" marR="672465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No </a:t>
            </a:r>
            <a:r>
              <a:rPr sz="1400" spc="-5" dirty="0">
                <a:latin typeface="Calibri"/>
                <a:cs typeface="Calibri"/>
              </a:rPr>
              <a:t>caso de </a:t>
            </a:r>
            <a:r>
              <a:rPr sz="1400" dirty="0">
                <a:latin typeface="Calibri"/>
                <a:cs typeface="Calibri"/>
              </a:rPr>
              <a:t>um </a:t>
            </a:r>
            <a:r>
              <a:rPr sz="1400" spc="-15" dirty="0">
                <a:latin typeface="Calibri"/>
                <a:cs typeface="Calibri"/>
              </a:rPr>
              <a:t>processador, </a:t>
            </a:r>
            <a:r>
              <a:rPr sz="1400" dirty="0">
                <a:latin typeface="Calibri"/>
                <a:cs typeface="Calibri"/>
              </a:rPr>
              <a:t>o </a:t>
            </a:r>
            <a:r>
              <a:rPr sz="1400" spc="-10" dirty="0">
                <a:latin typeface="Calibri"/>
                <a:cs typeface="Calibri"/>
              </a:rPr>
              <a:t>prejuízo será </a:t>
            </a:r>
            <a:r>
              <a:rPr sz="1400" spc="-5" dirty="0">
                <a:latin typeface="Calibri"/>
                <a:cs typeface="Calibri"/>
              </a:rPr>
              <a:t>maior ainda se você </a:t>
            </a:r>
            <a:r>
              <a:rPr sz="1400" dirty="0">
                <a:latin typeface="Calibri"/>
                <a:cs typeface="Calibri"/>
              </a:rPr>
              <a:t>danificá-lo </a:t>
            </a:r>
            <a:r>
              <a:rPr sz="1400" spc="-10" dirty="0">
                <a:latin typeface="Calibri"/>
                <a:cs typeface="Calibri"/>
              </a:rPr>
              <a:t>com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eletricidade</a:t>
            </a:r>
            <a:r>
              <a:rPr sz="1400" spc="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estática,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pois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é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 </a:t>
            </a:r>
            <a:r>
              <a:rPr sz="1400" spc="-10" dirty="0">
                <a:latin typeface="Calibri"/>
                <a:cs typeface="Calibri"/>
              </a:rPr>
              <a:t>componente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muito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caro.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Segure</a:t>
            </a:r>
            <a:r>
              <a:rPr sz="1400" dirty="0">
                <a:latin typeface="Calibri"/>
                <a:cs typeface="Calibri"/>
              </a:rPr>
              <a:t> 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processador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sempre</a:t>
            </a:r>
            <a:r>
              <a:rPr sz="1400" spc="-5" dirty="0">
                <a:latin typeface="Calibri"/>
                <a:cs typeface="Calibri"/>
              </a:rPr>
              <a:t> pelas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bordas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laterais.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74167"/>
            <a:ext cx="396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Segurando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placas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1053083"/>
            <a:ext cx="4034028" cy="4189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811" y="1053083"/>
            <a:ext cx="4032503" cy="41894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5124016"/>
            <a:ext cx="8004175" cy="118427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365"/>
              </a:spcBef>
              <a:tabLst>
                <a:tab pos="4890135" algn="l"/>
              </a:tabLst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ERRADO	</a:t>
            </a:r>
            <a:r>
              <a:rPr sz="2000" b="1" spc="-5" dirty="0">
                <a:solidFill>
                  <a:srgbClr val="66FF33"/>
                </a:solidFill>
                <a:latin typeface="Arial"/>
                <a:cs typeface="Arial"/>
              </a:rPr>
              <a:t>CERTO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35"/>
              </a:spcBef>
            </a:pPr>
            <a:r>
              <a:rPr sz="1800" spc="-10" dirty="0">
                <a:latin typeface="Calibri"/>
                <a:cs typeface="Calibri"/>
              </a:rPr>
              <a:t>Segure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bordas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laterais,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sem </a:t>
            </a:r>
            <a:r>
              <a:rPr sz="1800" spc="-10" dirty="0">
                <a:latin typeface="Calibri"/>
                <a:cs typeface="Calibri"/>
              </a:rPr>
              <a:t>tocar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chips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trilhas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metálicas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0"/>
            <a:ext cx="6402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Descarregando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eletricidade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148" y="728472"/>
            <a:ext cx="4459605" cy="2395855"/>
            <a:chOff x="41148" y="728472"/>
            <a:chExt cx="4459605" cy="2395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" y="728472"/>
              <a:ext cx="3744467" cy="5669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" y="1033272"/>
              <a:ext cx="4459224" cy="566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" y="1338072"/>
              <a:ext cx="2217420" cy="566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" y="1642872"/>
              <a:ext cx="4235196" cy="566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" y="1947672"/>
              <a:ext cx="3963924" cy="566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2252472"/>
              <a:ext cx="4416552" cy="566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8" y="2557272"/>
              <a:ext cx="2755392" cy="56692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5735" y="694944"/>
            <a:ext cx="3599688" cy="275844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6639" y="3217926"/>
            <a:ext cx="3747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>
                <a:latin typeface="Calibri Light"/>
                <a:cs typeface="Calibri Light"/>
              </a:rPr>
              <a:t>Pulseira</a:t>
            </a:r>
            <a:r>
              <a:rPr sz="3600" spc="-140" dirty="0">
                <a:latin typeface="Calibri Light"/>
                <a:cs typeface="Calibri Light"/>
              </a:rPr>
              <a:t> </a:t>
            </a:r>
            <a:r>
              <a:rPr sz="3600" spc="-40" dirty="0">
                <a:latin typeface="Calibri Light"/>
                <a:cs typeface="Calibri Light"/>
              </a:rPr>
              <a:t>anti-estática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7075" y="3942588"/>
            <a:ext cx="7129272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51942"/>
            <a:ext cx="459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Pulseira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anti-estática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4306265"/>
            <a:ext cx="7915909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Quem </a:t>
            </a:r>
            <a:r>
              <a:rPr sz="2400" spc="-20" dirty="0">
                <a:latin typeface="Calibri"/>
                <a:cs typeface="Calibri"/>
              </a:rPr>
              <a:t>faz </a:t>
            </a:r>
            <a:r>
              <a:rPr sz="2400" spc="-10" dirty="0">
                <a:latin typeface="Calibri"/>
                <a:cs typeface="Calibri"/>
              </a:rPr>
              <a:t>montagem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manutenção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escala </a:t>
            </a:r>
            <a:r>
              <a:rPr sz="2400" spc="-10" dirty="0">
                <a:latin typeface="Calibri"/>
                <a:cs typeface="Calibri"/>
              </a:rPr>
              <a:t>profissional </a:t>
            </a:r>
            <a:r>
              <a:rPr sz="2400" spc="-15" dirty="0">
                <a:latin typeface="Calibri"/>
                <a:cs typeface="Calibri"/>
              </a:rPr>
              <a:t>deve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utilizar pulseiras anti-estáticas. Empresas </a:t>
            </a:r>
            <a:r>
              <a:rPr sz="2400" spc="-5" dirty="0">
                <a:latin typeface="Calibri"/>
                <a:cs typeface="Calibri"/>
              </a:rPr>
              <a:t>especializadas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produtos</a:t>
            </a:r>
            <a:r>
              <a:rPr sz="2400" spc="-10" dirty="0">
                <a:latin typeface="Calibri"/>
                <a:cs typeface="Calibri"/>
              </a:rPr>
              <a:t> anti-estáticos</a:t>
            </a:r>
            <a:endParaRPr sz="2400">
              <a:latin typeface="Calibri"/>
              <a:cs typeface="Calibri"/>
            </a:endParaRPr>
          </a:p>
          <a:p>
            <a:pPr marL="12700" marR="4773295">
              <a:lnSpc>
                <a:spcPct val="100000"/>
              </a:lnSpc>
              <a:spcBef>
                <a:spcPts val="5"/>
              </a:spcBef>
            </a:pPr>
            <a:r>
              <a:rPr sz="24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ww</a:t>
            </a:r>
            <a:r>
              <a:rPr sz="2400" u="heavy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.n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e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whori</a:t>
            </a:r>
            <a:r>
              <a:rPr sz="24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z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on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om.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r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www.eltron.com.br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053083"/>
            <a:ext cx="8642604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702563"/>
            <a:ext cx="8676132" cy="4094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318" y="4901260"/>
            <a:ext cx="8139430" cy="1387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Como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próprio</a:t>
            </a:r>
            <a:r>
              <a:rPr sz="18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nome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diz,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utilizados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“filtrar”</a:t>
            </a:r>
            <a:r>
              <a:rPr sz="1800" spc="3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energia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elétrica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que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alimenta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micro.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é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adequado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resolver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os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problemas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ruídos,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transientes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picos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tensão.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Infelizmente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grande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maioria</a:t>
            </a:r>
            <a:r>
              <a:rPr sz="1800" b="1" spc="-3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dos filtros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 </a:t>
            </a:r>
            <a:r>
              <a:rPr sz="1800" b="1" spc="-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linha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existentes</a:t>
            </a:r>
            <a:r>
              <a:rPr sz="1800" b="1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mercado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nacional</a:t>
            </a:r>
            <a:r>
              <a:rPr sz="1800" b="1" spc="-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não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passa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uma</a:t>
            </a:r>
            <a:r>
              <a:rPr sz="1800" b="1" spc="-2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simples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“extensão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bonitinha”.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2595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latin typeface="Calibri Light"/>
                <a:cs typeface="Calibri Light"/>
              </a:rPr>
              <a:t>Filtro</a:t>
            </a:r>
            <a:r>
              <a:rPr sz="3600" spc="-125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de</a:t>
            </a:r>
            <a:r>
              <a:rPr sz="3600" spc="-8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Linha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676" y="1124711"/>
            <a:ext cx="5039868" cy="40325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0946" y="5296661"/>
            <a:ext cx="8263890" cy="1386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Estes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equipamentos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utilizados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na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prevenção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sub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e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sobretensão.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Também </a:t>
            </a:r>
            <a:r>
              <a:rPr sz="1800" b="1" spc="-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temos que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procurar</a:t>
            </a:r>
            <a:r>
              <a:rPr sz="1800" b="1" spc="-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b="1" spc="-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melhor</a:t>
            </a:r>
            <a:r>
              <a:rPr sz="1800" b="1" spc="-1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qualidade,</a:t>
            </a:r>
            <a:r>
              <a:rPr sz="1800" b="1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pois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existem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muitos 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estabilizadores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b="1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qualidade</a:t>
            </a:r>
            <a:r>
              <a:rPr sz="1800" b="1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duvidosa</a:t>
            </a:r>
            <a:r>
              <a:rPr sz="1800" b="1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no</a:t>
            </a:r>
            <a:r>
              <a:rPr sz="1800" b="1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Tahoma"/>
                <a:cs typeface="Tahoma"/>
              </a:rPr>
              <a:t>mercado.</a:t>
            </a:r>
            <a:r>
              <a:rPr sz="1800" b="1" spc="5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Estabilizador</a:t>
            </a:r>
            <a:r>
              <a:rPr sz="1800" spc="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não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é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mágico,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ou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seja,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ele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só consegue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resolver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as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sub/sobretensões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em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uma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determinada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faixa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especificada</a:t>
            </a:r>
            <a:r>
              <a:rPr sz="1800" spc="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em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seu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manual.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2716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latin typeface="Calibri Light"/>
                <a:cs typeface="Calibri Light"/>
              </a:rPr>
              <a:t>Estabilizadores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2827" y="188976"/>
            <a:ext cx="5254752" cy="52562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3216" y="222884"/>
            <a:ext cx="1716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latin typeface="Calibri Light"/>
                <a:cs typeface="Calibri Light"/>
              </a:rPr>
              <a:t>No-Break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251" y="5405424"/>
            <a:ext cx="8375650" cy="11131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98700"/>
              </a:lnSpc>
              <a:spcBef>
                <a:spcPts val="130"/>
              </a:spcBef>
            </a:pP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No-breaks</a:t>
            </a:r>
            <a:r>
              <a:rPr sz="1800" spc="509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são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os</a:t>
            </a:r>
            <a:r>
              <a:rPr sz="1800" spc="4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equipamentos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que</a:t>
            </a:r>
            <a:r>
              <a:rPr sz="1800" spc="5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fornecem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484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maior</a:t>
            </a:r>
            <a:r>
              <a:rPr sz="1800" spc="5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grau</a:t>
            </a:r>
            <a:r>
              <a:rPr sz="1800" spc="4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5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proteção </a:t>
            </a:r>
            <a:r>
              <a:rPr sz="1800" spc="-55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contra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problemas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na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rede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elétrica.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Na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verdade,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para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85858"/>
                </a:solidFill>
                <a:latin typeface="Tahoma"/>
                <a:cs typeface="Tahoma"/>
              </a:rPr>
              <a:t>simplificar,</a:t>
            </a:r>
            <a:r>
              <a:rPr sz="1800" spc="-2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podemos </a:t>
            </a:r>
            <a:r>
              <a:rPr sz="1800" spc="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considerar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2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No-break</a:t>
            </a:r>
            <a:r>
              <a:rPr sz="1800" spc="3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como</a:t>
            </a:r>
            <a:r>
              <a:rPr sz="1800" spc="3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sendo</a:t>
            </a:r>
            <a:r>
              <a:rPr sz="1800" spc="29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o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conjunto</a:t>
            </a:r>
            <a:r>
              <a:rPr sz="1800" spc="28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de</a:t>
            </a:r>
            <a:r>
              <a:rPr sz="1800" spc="3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</a:t>
            </a:r>
            <a:r>
              <a:rPr sz="1800" spc="30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estabilizador</a:t>
            </a:r>
            <a:r>
              <a:rPr sz="1800" spc="30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associado</a:t>
            </a:r>
            <a:r>
              <a:rPr sz="1800" spc="295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a </a:t>
            </a:r>
            <a:r>
              <a:rPr sz="1800" spc="-55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85858"/>
                </a:solidFill>
                <a:latin typeface="Tahoma"/>
                <a:cs typeface="Tahoma"/>
              </a:rPr>
              <a:t>uma</a:t>
            </a:r>
            <a:r>
              <a:rPr sz="1800" spc="-10" dirty="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Tahoma"/>
                <a:cs typeface="Tahoma"/>
              </a:rPr>
              <a:t>bateria.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548640"/>
            <a:ext cx="8244840" cy="58841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4095" y="148843"/>
            <a:ext cx="20662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4000" b="1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000" b="1" spc="-155" dirty="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008888"/>
            <a:ext cx="7344156" cy="5228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9676" y="505968"/>
            <a:ext cx="5473700" cy="5866130"/>
            <a:chOff x="1979676" y="505968"/>
            <a:chExt cx="5473700" cy="5866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9676" y="505968"/>
              <a:ext cx="4764024" cy="58658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95771" y="1267205"/>
              <a:ext cx="1157605" cy="730250"/>
            </a:xfrm>
            <a:custGeom>
              <a:avLst/>
              <a:gdLst/>
              <a:ahLst/>
              <a:cxnLst/>
              <a:rect l="l" t="t" r="r" b="b"/>
              <a:pathLst>
                <a:path w="1157604" h="730250">
                  <a:moveTo>
                    <a:pt x="1124064" y="20855"/>
                  </a:moveTo>
                  <a:lnTo>
                    <a:pt x="1104472" y="21476"/>
                  </a:lnTo>
                  <a:lnTo>
                    <a:pt x="0" y="713486"/>
                  </a:lnTo>
                  <a:lnTo>
                    <a:pt x="10413" y="730250"/>
                  </a:lnTo>
                  <a:lnTo>
                    <a:pt x="1114955" y="38197"/>
                  </a:lnTo>
                  <a:lnTo>
                    <a:pt x="1124064" y="20855"/>
                  </a:lnTo>
                  <a:close/>
                </a:path>
                <a:path w="1157604" h="730250">
                  <a:moveTo>
                    <a:pt x="1156283" y="2032"/>
                  </a:moveTo>
                  <a:lnTo>
                    <a:pt x="1135506" y="2032"/>
                  </a:lnTo>
                  <a:lnTo>
                    <a:pt x="1145921" y="18796"/>
                  </a:lnTo>
                  <a:lnTo>
                    <a:pt x="1114955" y="38197"/>
                  </a:lnTo>
                  <a:lnTo>
                    <a:pt x="1088389" y="88773"/>
                  </a:lnTo>
                  <a:lnTo>
                    <a:pt x="1090295" y="94742"/>
                  </a:lnTo>
                  <a:lnTo>
                    <a:pt x="1099947" y="99822"/>
                  </a:lnTo>
                  <a:lnTo>
                    <a:pt x="1105915" y="98044"/>
                  </a:lnTo>
                  <a:lnTo>
                    <a:pt x="1108455" y="93091"/>
                  </a:lnTo>
                  <a:lnTo>
                    <a:pt x="1156283" y="2032"/>
                  </a:lnTo>
                  <a:close/>
                </a:path>
                <a:path w="1157604" h="730250">
                  <a:moveTo>
                    <a:pt x="1137873" y="5842"/>
                  </a:moveTo>
                  <a:lnTo>
                    <a:pt x="1131951" y="5842"/>
                  </a:lnTo>
                  <a:lnTo>
                    <a:pt x="1140968" y="20320"/>
                  </a:lnTo>
                  <a:lnTo>
                    <a:pt x="1124064" y="20855"/>
                  </a:lnTo>
                  <a:lnTo>
                    <a:pt x="1114955" y="38197"/>
                  </a:lnTo>
                  <a:lnTo>
                    <a:pt x="1145921" y="18796"/>
                  </a:lnTo>
                  <a:lnTo>
                    <a:pt x="1137873" y="5842"/>
                  </a:lnTo>
                  <a:close/>
                </a:path>
                <a:path w="1157604" h="730250">
                  <a:moveTo>
                    <a:pt x="1157351" y="0"/>
                  </a:moveTo>
                  <a:lnTo>
                    <a:pt x="1046733" y="3429"/>
                  </a:lnTo>
                  <a:lnTo>
                    <a:pt x="1042415" y="8001"/>
                  </a:lnTo>
                  <a:lnTo>
                    <a:pt x="1042670" y="13462"/>
                  </a:lnTo>
                  <a:lnTo>
                    <a:pt x="1042797" y="18923"/>
                  </a:lnTo>
                  <a:lnTo>
                    <a:pt x="1047369" y="23241"/>
                  </a:lnTo>
                  <a:lnTo>
                    <a:pt x="1104472" y="21476"/>
                  </a:lnTo>
                  <a:lnTo>
                    <a:pt x="1135506" y="2032"/>
                  </a:lnTo>
                  <a:lnTo>
                    <a:pt x="1156283" y="2032"/>
                  </a:lnTo>
                  <a:lnTo>
                    <a:pt x="1157351" y="0"/>
                  </a:lnTo>
                  <a:close/>
                </a:path>
                <a:path w="1157604" h="730250">
                  <a:moveTo>
                    <a:pt x="1135506" y="2032"/>
                  </a:moveTo>
                  <a:lnTo>
                    <a:pt x="1104472" y="21476"/>
                  </a:lnTo>
                  <a:lnTo>
                    <a:pt x="1124064" y="20855"/>
                  </a:lnTo>
                  <a:lnTo>
                    <a:pt x="1131951" y="5842"/>
                  </a:lnTo>
                  <a:lnTo>
                    <a:pt x="1137873" y="5842"/>
                  </a:lnTo>
                  <a:lnTo>
                    <a:pt x="1135506" y="2032"/>
                  </a:lnTo>
                  <a:close/>
                </a:path>
                <a:path w="1157604" h="730250">
                  <a:moveTo>
                    <a:pt x="1131951" y="5842"/>
                  </a:moveTo>
                  <a:lnTo>
                    <a:pt x="1124064" y="20855"/>
                  </a:lnTo>
                  <a:lnTo>
                    <a:pt x="1140968" y="20320"/>
                  </a:lnTo>
                  <a:lnTo>
                    <a:pt x="1131951" y="584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1795" y="620268"/>
            <a:ext cx="1129283" cy="120091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511795" y="620268"/>
            <a:ext cx="1129665" cy="120142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6520" marR="85090" indent="-635" algn="ctr">
              <a:lnSpc>
                <a:spcPct val="100000"/>
              </a:lnSpc>
              <a:spcBef>
                <a:spcPts val="245"/>
              </a:spcBef>
            </a:pPr>
            <a:r>
              <a:rPr spc="-25" dirty="0">
                <a:latin typeface="Calibri"/>
                <a:cs typeface="Calibri"/>
              </a:rPr>
              <a:t>(Tensão) 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Corrente 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Al</a:t>
            </a:r>
            <a:r>
              <a:rPr b="1" spc="-25" dirty="0">
                <a:latin typeface="Calibri"/>
                <a:cs typeface="Calibri"/>
              </a:rPr>
              <a:t>t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-5" dirty="0">
                <a:latin typeface="Calibri"/>
                <a:cs typeface="Calibri"/>
              </a:rPr>
              <a:t>rna</a:t>
            </a:r>
            <a:r>
              <a:rPr b="1" dirty="0">
                <a:latin typeface="Calibri"/>
                <a:cs typeface="Calibri"/>
              </a:rPr>
              <a:t>da  </a:t>
            </a:r>
            <a:r>
              <a:rPr b="1" spc="-5" dirty="0">
                <a:latin typeface="Calibri"/>
                <a:cs typeface="Calibri"/>
              </a:rPr>
              <a:t>volts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–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V</a:t>
            </a:r>
          </a:p>
        </p:txBody>
      </p:sp>
      <p:sp>
        <p:nvSpPr>
          <p:cNvPr id="7" name="object 7"/>
          <p:cNvSpPr/>
          <p:nvPr/>
        </p:nvSpPr>
        <p:spPr>
          <a:xfrm>
            <a:off x="6501510" y="2953766"/>
            <a:ext cx="1430020" cy="366395"/>
          </a:xfrm>
          <a:custGeom>
            <a:avLst/>
            <a:gdLst/>
            <a:ahLst/>
            <a:cxnLst/>
            <a:rect l="l" t="t" r="r" b="b"/>
            <a:pathLst>
              <a:path w="1430020" h="366395">
                <a:moveTo>
                  <a:pt x="1372714" y="330086"/>
                </a:moveTo>
                <a:lnTo>
                  <a:pt x="1318387" y="347218"/>
                </a:lnTo>
                <a:lnTo>
                  <a:pt x="1315592" y="352806"/>
                </a:lnTo>
                <a:lnTo>
                  <a:pt x="1317116" y="358013"/>
                </a:lnTo>
                <a:lnTo>
                  <a:pt x="1318767" y="363220"/>
                </a:lnTo>
                <a:lnTo>
                  <a:pt x="1324356" y="366141"/>
                </a:lnTo>
                <a:lnTo>
                  <a:pt x="1412974" y="338200"/>
                </a:lnTo>
                <a:lnTo>
                  <a:pt x="1408557" y="338200"/>
                </a:lnTo>
                <a:lnTo>
                  <a:pt x="1372714" y="330086"/>
                </a:lnTo>
                <a:close/>
              </a:path>
              <a:path w="1430020" h="366395">
                <a:moveTo>
                  <a:pt x="1391519" y="324156"/>
                </a:moveTo>
                <a:lnTo>
                  <a:pt x="1372714" y="330086"/>
                </a:lnTo>
                <a:lnTo>
                  <a:pt x="1408557" y="338200"/>
                </a:lnTo>
                <a:lnTo>
                  <a:pt x="1409108" y="335788"/>
                </a:lnTo>
                <a:lnTo>
                  <a:pt x="1403985" y="335788"/>
                </a:lnTo>
                <a:lnTo>
                  <a:pt x="1391519" y="324156"/>
                </a:lnTo>
                <a:close/>
              </a:path>
              <a:path w="1430020" h="366395">
                <a:moveTo>
                  <a:pt x="1348993" y="257301"/>
                </a:moveTo>
                <a:lnTo>
                  <a:pt x="1342770" y="257556"/>
                </a:lnTo>
                <a:lnTo>
                  <a:pt x="1338961" y="261493"/>
                </a:lnTo>
                <a:lnTo>
                  <a:pt x="1335278" y="265557"/>
                </a:lnTo>
                <a:lnTo>
                  <a:pt x="1335532" y="271780"/>
                </a:lnTo>
                <a:lnTo>
                  <a:pt x="1339468" y="275589"/>
                </a:lnTo>
                <a:lnTo>
                  <a:pt x="1377019" y="310627"/>
                </a:lnTo>
                <a:lnTo>
                  <a:pt x="1413002" y="318770"/>
                </a:lnTo>
                <a:lnTo>
                  <a:pt x="1408557" y="338200"/>
                </a:lnTo>
                <a:lnTo>
                  <a:pt x="1412974" y="338200"/>
                </a:lnTo>
                <a:lnTo>
                  <a:pt x="1429892" y="332867"/>
                </a:lnTo>
                <a:lnTo>
                  <a:pt x="1348993" y="257301"/>
                </a:lnTo>
                <a:close/>
              </a:path>
              <a:path w="1430020" h="366395">
                <a:moveTo>
                  <a:pt x="1407794" y="319024"/>
                </a:moveTo>
                <a:lnTo>
                  <a:pt x="1391519" y="324156"/>
                </a:lnTo>
                <a:lnTo>
                  <a:pt x="1403985" y="335788"/>
                </a:lnTo>
                <a:lnTo>
                  <a:pt x="1407794" y="319024"/>
                </a:lnTo>
                <a:close/>
              </a:path>
              <a:path w="1430020" h="366395">
                <a:moveTo>
                  <a:pt x="1412943" y="319024"/>
                </a:moveTo>
                <a:lnTo>
                  <a:pt x="1407794" y="319024"/>
                </a:lnTo>
                <a:lnTo>
                  <a:pt x="1403985" y="335788"/>
                </a:lnTo>
                <a:lnTo>
                  <a:pt x="1409108" y="335788"/>
                </a:lnTo>
                <a:lnTo>
                  <a:pt x="1412943" y="319024"/>
                </a:lnTo>
                <a:close/>
              </a:path>
              <a:path w="1430020" h="366395">
                <a:moveTo>
                  <a:pt x="4317" y="0"/>
                </a:moveTo>
                <a:lnTo>
                  <a:pt x="0" y="19304"/>
                </a:lnTo>
                <a:lnTo>
                  <a:pt x="1372714" y="330086"/>
                </a:lnTo>
                <a:lnTo>
                  <a:pt x="1391519" y="324156"/>
                </a:lnTo>
                <a:lnTo>
                  <a:pt x="1377019" y="310627"/>
                </a:lnTo>
                <a:lnTo>
                  <a:pt x="4317" y="0"/>
                </a:lnTo>
                <a:close/>
              </a:path>
              <a:path w="1430020" h="366395">
                <a:moveTo>
                  <a:pt x="1377019" y="310627"/>
                </a:moveTo>
                <a:lnTo>
                  <a:pt x="1391519" y="324156"/>
                </a:lnTo>
                <a:lnTo>
                  <a:pt x="1407794" y="319024"/>
                </a:lnTo>
                <a:lnTo>
                  <a:pt x="1412943" y="319024"/>
                </a:lnTo>
                <a:lnTo>
                  <a:pt x="1413002" y="318770"/>
                </a:lnTo>
                <a:lnTo>
                  <a:pt x="1377019" y="310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136765" y="3416680"/>
            <a:ext cx="1880870" cy="1207770"/>
            <a:chOff x="7136765" y="3416680"/>
            <a:chExt cx="1880870" cy="12077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940" y="3419855"/>
              <a:ext cx="1874520" cy="12009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39940" y="3419855"/>
              <a:ext cx="1874520" cy="1201420"/>
            </a:xfrm>
            <a:custGeom>
              <a:avLst/>
              <a:gdLst/>
              <a:ahLst/>
              <a:cxnLst/>
              <a:rect l="l" t="t" r="r" b="b"/>
              <a:pathLst>
                <a:path w="1874520" h="1201420">
                  <a:moveTo>
                    <a:pt x="0" y="1200912"/>
                  </a:moveTo>
                  <a:lnTo>
                    <a:pt x="1874520" y="1200912"/>
                  </a:lnTo>
                  <a:lnTo>
                    <a:pt x="1874520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27823" y="3438525"/>
            <a:ext cx="1700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(Corrente elétrica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contínua)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Amperagem </a:t>
            </a:r>
            <a:r>
              <a:rPr sz="1800" b="1" spc="-5" dirty="0">
                <a:latin typeface="Calibri"/>
                <a:cs typeface="Calibri"/>
              </a:rPr>
              <a:t> amperes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39154" y="4355846"/>
            <a:ext cx="1430020" cy="366395"/>
          </a:xfrm>
          <a:custGeom>
            <a:avLst/>
            <a:gdLst/>
            <a:ahLst/>
            <a:cxnLst/>
            <a:rect l="l" t="t" r="r" b="b"/>
            <a:pathLst>
              <a:path w="1430020" h="366395">
                <a:moveTo>
                  <a:pt x="1372714" y="330086"/>
                </a:moveTo>
                <a:lnTo>
                  <a:pt x="1318387" y="347217"/>
                </a:lnTo>
                <a:lnTo>
                  <a:pt x="1315593" y="352805"/>
                </a:lnTo>
                <a:lnTo>
                  <a:pt x="1317117" y="358012"/>
                </a:lnTo>
                <a:lnTo>
                  <a:pt x="1318768" y="363219"/>
                </a:lnTo>
                <a:lnTo>
                  <a:pt x="1324355" y="366140"/>
                </a:lnTo>
                <a:lnTo>
                  <a:pt x="1412974" y="338200"/>
                </a:lnTo>
                <a:lnTo>
                  <a:pt x="1408556" y="338200"/>
                </a:lnTo>
                <a:lnTo>
                  <a:pt x="1372714" y="330086"/>
                </a:lnTo>
                <a:close/>
              </a:path>
              <a:path w="1430020" h="366395">
                <a:moveTo>
                  <a:pt x="1391519" y="324156"/>
                </a:moveTo>
                <a:lnTo>
                  <a:pt x="1372714" y="330086"/>
                </a:lnTo>
                <a:lnTo>
                  <a:pt x="1408556" y="338200"/>
                </a:lnTo>
                <a:lnTo>
                  <a:pt x="1409108" y="335787"/>
                </a:lnTo>
                <a:lnTo>
                  <a:pt x="1403985" y="335787"/>
                </a:lnTo>
                <a:lnTo>
                  <a:pt x="1391519" y="324156"/>
                </a:lnTo>
                <a:close/>
              </a:path>
              <a:path w="1430020" h="366395">
                <a:moveTo>
                  <a:pt x="1348994" y="257301"/>
                </a:moveTo>
                <a:lnTo>
                  <a:pt x="1342771" y="257555"/>
                </a:lnTo>
                <a:lnTo>
                  <a:pt x="1338961" y="261492"/>
                </a:lnTo>
                <a:lnTo>
                  <a:pt x="1335277" y="265556"/>
                </a:lnTo>
                <a:lnTo>
                  <a:pt x="1335531" y="271779"/>
                </a:lnTo>
                <a:lnTo>
                  <a:pt x="1339469" y="275589"/>
                </a:lnTo>
                <a:lnTo>
                  <a:pt x="1377019" y="310627"/>
                </a:lnTo>
                <a:lnTo>
                  <a:pt x="1413002" y="318769"/>
                </a:lnTo>
                <a:lnTo>
                  <a:pt x="1408556" y="338200"/>
                </a:lnTo>
                <a:lnTo>
                  <a:pt x="1412974" y="338200"/>
                </a:lnTo>
                <a:lnTo>
                  <a:pt x="1429893" y="332866"/>
                </a:lnTo>
                <a:lnTo>
                  <a:pt x="1348994" y="257301"/>
                </a:lnTo>
                <a:close/>
              </a:path>
              <a:path w="1430020" h="366395">
                <a:moveTo>
                  <a:pt x="1407795" y="319023"/>
                </a:moveTo>
                <a:lnTo>
                  <a:pt x="1391519" y="324156"/>
                </a:lnTo>
                <a:lnTo>
                  <a:pt x="1403985" y="335787"/>
                </a:lnTo>
                <a:lnTo>
                  <a:pt x="1407795" y="319023"/>
                </a:lnTo>
                <a:close/>
              </a:path>
              <a:path w="1430020" h="366395">
                <a:moveTo>
                  <a:pt x="1412943" y="319023"/>
                </a:moveTo>
                <a:lnTo>
                  <a:pt x="1407795" y="319023"/>
                </a:lnTo>
                <a:lnTo>
                  <a:pt x="1403985" y="335787"/>
                </a:lnTo>
                <a:lnTo>
                  <a:pt x="1409108" y="335787"/>
                </a:lnTo>
                <a:lnTo>
                  <a:pt x="1412943" y="319023"/>
                </a:lnTo>
                <a:close/>
              </a:path>
              <a:path w="1430020" h="366395">
                <a:moveTo>
                  <a:pt x="4318" y="0"/>
                </a:moveTo>
                <a:lnTo>
                  <a:pt x="0" y="19303"/>
                </a:lnTo>
                <a:lnTo>
                  <a:pt x="1372714" y="330086"/>
                </a:lnTo>
                <a:lnTo>
                  <a:pt x="1391519" y="324156"/>
                </a:lnTo>
                <a:lnTo>
                  <a:pt x="1377019" y="310627"/>
                </a:lnTo>
                <a:lnTo>
                  <a:pt x="4318" y="0"/>
                </a:lnTo>
                <a:close/>
              </a:path>
              <a:path w="1430020" h="366395">
                <a:moveTo>
                  <a:pt x="1377019" y="310627"/>
                </a:moveTo>
                <a:lnTo>
                  <a:pt x="1391519" y="324156"/>
                </a:lnTo>
                <a:lnTo>
                  <a:pt x="1407795" y="319023"/>
                </a:lnTo>
                <a:lnTo>
                  <a:pt x="1412943" y="319023"/>
                </a:lnTo>
                <a:lnTo>
                  <a:pt x="1413002" y="318769"/>
                </a:lnTo>
                <a:lnTo>
                  <a:pt x="1377019" y="310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7580" y="4799076"/>
            <a:ext cx="1787652" cy="6461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07580" y="4799076"/>
            <a:ext cx="1788160" cy="6464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R="41275" algn="ctr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latin typeface="Calibri"/>
                <a:cs typeface="Calibri"/>
              </a:rPr>
              <a:t>Temperatura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ºC(Celsius)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5217" y="1284477"/>
            <a:ext cx="1444625" cy="714375"/>
          </a:xfrm>
          <a:custGeom>
            <a:avLst/>
            <a:gdLst/>
            <a:ahLst/>
            <a:cxnLst/>
            <a:rect l="l" t="t" r="r" b="b"/>
            <a:pathLst>
              <a:path w="1444625" h="714375">
                <a:moveTo>
                  <a:pt x="54934" y="24205"/>
                </a:moveTo>
                <a:lnTo>
                  <a:pt x="35346" y="25731"/>
                </a:lnTo>
                <a:lnTo>
                  <a:pt x="46251" y="41962"/>
                </a:lnTo>
                <a:lnTo>
                  <a:pt x="1435861" y="714375"/>
                </a:lnTo>
                <a:lnTo>
                  <a:pt x="1444497" y="696595"/>
                </a:lnTo>
                <a:lnTo>
                  <a:pt x="54934" y="24205"/>
                </a:lnTo>
                <a:close/>
              </a:path>
              <a:path w="1444625" h="714375">
                <a:moveTo>
                  <a:pt x="110236" y="0"/>
                </a:moveTo>
                <a:lnTo>
                  <a:pt x="104901" y="508"/>
                </a:lnTo>
                <a:lnTo>
                  <a:pt x="0" y="8636"/>
                </a:lnTo>
                <a:lnTo>
                  <a:pt x="58674" y="95885"/>
                </a:lnTo>
                <a:lnTo>
                  <a:pt x="61721" y="100457"/>
                </a:lnTo>
                <a:lnTo>
                  <a:pt x="67818" y="101600"/>
                </a:lnTo>
                <a:lnTo>
                  <a:pt x="76962" y="95504"/>
                </a:lnTo>
                <a:lnTo>
                  <a:pt x="78105" y="89408"/>
                </a:lnTo>
                <a:lnTo>
                  <a:pt x="75056" y="84836"/>
                </a:lnTo>
                <a:lnTo>
                  <a:pt x="46251" y="41962"/>
                </a:lnTo>
                <a:lnTo>
                  <a:pt x="13334" y="26035"/>
                </a:lnTo>
                <a:lnTo>
                  <a:pt x="21970" y="8255"/>
                </a:lnTo>
                <a:lnTo>
                  <a:pt x="115345" y="8255"/>
                </a:lnTo>
                <a:lnTo>
                  <a:pt x="115062" y="4191"/>
                </a:lnTo>
                <a:lnTo>
                  <a:pt x="110236" y="0"/>
                </a:lnTo>
                <a:close/>
              </a:path>
              <a:path w="1444625" h="714375">
                <a:moveTo>
                  <a:pt x="21970" y="8255"/>
                </a:moveTo>
                <a:lnTo>
                  <a:pt x="13334" y="26035"/>
                </a:lnTo>
                <a:lnTo>
                  <a:pt x="46251" y="41962"/>
                </a:lnTo>
                <a:lnTo>
                  <a:pt x="36232" y="27050"/>
                </a:lnTo>
                <a:lnTo>
                  <a:pt x="18414" y="27050"/>
                </a:lnTo>
                <a:lnTo>
                  <a:pt x="25907" y="11684"/>
                </a:lnTo>
                <a:lnTo>
                  <a:pt x="29057" y="11684"/>
                </a:lnTo>
                <a:lnTo>
                  <a:pt x="21970" y="8255"/>
                </a:lnTo>
                <a:close/>
              </a:path>
              <a:path w="1444625" h="714375">
                <a:moveTo>
                  <a:pt x="25907" y="11684"/>
                </a:moveTo>
                <a:lnTo>
                  <a:pt x="18414" y="27050"/>
                </a:lnTo>
                <a:lnTo>
                  <a:pt x="35346" y="25731"/>
                </a:lnTo>
                <a:lnTo>
                  <a:pt x="25907" y="11684"/>
                </a:lnTo>
                <a:close/>
              </a:path>
              <a:path w="1444625" h="714375">
                <a:moveTo>
                  <a:pt x="35346" y="25731"/>
                </a:moveTo>
                <a:lnTo>
                  <a:pt x="18414" y="27050"/>
                </a:lnTo>
                <a:lnTo>
                  <a:pt x="36232" y="27050"/>
                </a:lnTo>
                <a:lnTo>
                  <a:pt x="35346" y="25731"/>
                </a:lnTo>
                <a:close/>
              </a:path>
              <a:path w="1444625" h="714375">
                <a:moveTo>
                  <a:pt x="29057" y="11684"/>
                </a:moveTo>
                <a:lnTo>
                  <a:pt x="25907" y="11684"/>
                </a:lnTo>
                <a:lnTo>
                  <a:pt x="35346" y="25731"/>
                </a:lnTo>
                <a:lnTo>
                  <a:pt x="54934" y="24205"/>
                </a:lnTo>
                <a:lnTo>
                  <a:pt x="29057" y="11684"/>
                </a:lnTo>
                <a:close/>
              </a:path>
              <a:path w="1444625" h="714375">
                <a:moveTo>
                  <a:pt x="115345" y="8255"/>
                </a:moveTo>
                <a:lnTo>
                  <a:pt x="21970" y="8255"/>
                </a:lnTo>
                <a:lnTo>
                  <a:pt x="54934" y="24205"/>
                </a:lnTo>
                <a:lnTo>
                  <a:pt x="111887" y="19812"/>
                </a:lnTo>
                <a:lnTo>
                  <a:pt x="115950" y="14986"/>
                </a:lnTo>
                <a:lnTo>
                  <a:pt x="115443" y="9651"/>
                </a:lnTo>
                <a:lnTo>
                  <a:pt x="115345" y="825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5255" y="774191"/>
            <a:ext cx="1048512" cy="12009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05255" y="774191"/>
            <a:ext cx="1049020" cy="120142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0" marR="86360" indent="38100" algn="just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latin typeface="Calibri"/>
                <a:cs typeface="Calibri"/>
              </a:rPr>
              <a:t>(Tensão)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Corrente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tín</a:t>
            </a:r>
            <a:r>
              <a:rPr sz="1800" b="1" spc="-10" dirty="0">
                <a:latin typeface="Calibri"/>
                <a:cs typeface="Calibri"/>
              </a:rPr>
              <a:t>u</a:t>
            </a:r>
            <a:r>
              <a:rPr sz="1800" b="1" dirty="0">
                <a:latin typeface="Calibri"/>
                <a:cs typeface="Calibri"/>
              </a:rPr>
              <a:t>a  </a:t>
            </a:r>
            <a:r>
              <a:rPr sz="1800" b="1" spc="-5" dirty="0">
                <a:latin typeface="Calibri"/>
                <a:cs typeface="Calibri"/>
              </a:rPr>
              <a:t>volts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92401" y="3892550"/>
            <a:ext cx="2018030" cy="339725"/>
          </a:xfrm>
          <a:custGeom>
            <a:avLst/>
            <a:gdLst/>
            <a:ahLst/>
            <a:cxnLst/>
            <a:rect l="l" t="t" r="r" b="b"/>
            <a:pathLst>
              <a:path w="2018029" h="339725">
                <a:moveTo>
                  <a:pt x="56945" y="39830"/>
                </a:moveTo>
                <a:lnTo>
                  <a:pt x="38808" y="47208"/>
                </a:lnTo>
                <a:lnTo>
                  <a:pt x="54217" y="59397"/>
                </a:lnTo>
                <a:lnTo>
                  <a:pt x="2014855" y="339470"/>
                </a:lnTo>
                <a:lnTo>
                  <a:pt x="2017649" y="319913"/>
                </a:lnTo>
                <a:lnTo>
                  <a:pt x="56945" y="39830"/>
                </a:lnTo>
                <a:close/>
              </a:path>
              <a:path w="2018029" h="339725">
                <a:moveTo>
                  <a:pt x="102489" y="0"/>
                </a:moveTo>
                <a:lnTo>
                  <a:pt x="0" y="41656"/>
                </a:lnTo>
                <a:lnTo>
                  <a:pt x="86741" y="110362"/>
                </a:lnTo>
                <a:lnTo>
                  <a:pt x="92964" y="109600"/>
                </a:lnTo>
                <a:lnTo>
                  <a:pt x="99695" y="101092"/>
                </a:lnTo>
                <a:lnTo>
                  <a:pt x="99060" y="94868"/>
                </a:lnTo>
                <a:lnTo>
                  <a:pt x="54217" y="59397"/>
                </a:lnTo>
                <a:lnTo>
                  <a:pt x="18034" y="54229"/>
                </a:lnTo>
                <a:lnTo>
                  <a:pt x="20828" y="34670"/>
                </a:lnTo>
                <a:lnTo>
                  <a:pt x="69627" y="34670"/>
                </a:lnTo>
                <a:lnTo>
                  <a:pt x="109981" y="18287"/>
                </a:lnTo>
                <a:lnTo>
                  <a:pt x="112395" y="12573"/>
                </a:lnTo>
                <a:lnTo>
                  <a:pt x="110362" y="7493"/>
                </a:lnTo>
                <a:lnTo>
                  <a:pt x="108204" y="2412"/>
                </a:lnTo>
                <a:lnTo>
                  <a:pt x="102489" y="0"/>
                </a:lnTo>
                <a:close/>
              </a:path>
              <a:path w="2018029" h="339725">
                <a:moveTo>
                  <a:pt x="20828" y="34670"/>
                </a:moveTo>
                <a:lnTo>
                  <a:pt x="18034" y="54229"/>
                </a:lnTo>
                <a:lnTo>
                  <a:pt x="54217" y="59397"/>
                </a:lnTo>
                <a:lnTo>
                  <a:pt x="46880" y="53593"/>
                </a:lnTo>
                <a:lnTo>
                  <a:pt x="23114" y="53593"/>
                </a:lnTo>
                <a:lnTo>
                  <a:pt x="25527" y="36702"/>
                </a:lnTo>
                <a:lnTo>
                  <a:pt x="35052" y="36702"/>
                </a:lnTo>
                <a:lnTo>
                  <a:pt x="20828" y="34670"/>
                </a:lnTo>
                <a:close/>
              </a:path>
              <a:path w="2018029" h="339725">
                <a:moveTo>
                  <a:pt x="25527" y="36702"/>
                </a:moveTo>
                <a:lnTo>
                  <a:pt x="23114" y="53593"/>
                </a:lnTo>
                <a:lnTo>
                  <a:pt x="38808" y="47208"/>
                </a:lnTo>
                <a:lnTo>
                  <a:pt x="25527" y="36702"/>
                </a:lnTo>
                <a:close/>
              </a:path>
              <a:path w="2018029" h="339725">
                <a:moveTo>
                  <a:pt x="38808" y="47208"/>
                </a:moveTo>
                <a:lnTo>
                  <a:pt x="23114" y="53593"/>
                </a:lnTo>
                <a:lnTo>
                  <a:pt x="46880" y="53593"/>
                </a:lnTo>
                <a:lnTo>
                  <a:pt x="38808" y="47208"/>
                </a:lnTo>
                <a:close/>
              </a:path>
              <a:path w="2018029" h="339725">
                <a:moveTo>
                  <a:pt x="35052" y="36702"/>
                </a:moveTo>
                <a:lnTo>
                  <a:pt x="25527" y="36702"/>
                </a:lnTo>
                <a:lnTo>
                  <a:pt x="38808" y="47208"/>
                </a:lnTo>
                <a:lnTo>
                  <a:pt x="56945" y="39830"/>
                </a:lnTo>
                <a:lnTo>
                  <a:pt x="35052" y="36702"/>
                </a:lnTo>
                <a:close/>
              </a:path>
              <a:path w="2018029" h="339725">
                <a:moveTo>
                  <a:pt x="69627" y="34670"/>
                </a:moveTo>
                <a:lnTo>
                  <a:pt x="20828" y="34670"/>
                </a:lnTo>
                <a:lnTo>
                  <a:pt x="56945" y="39830"/>
                </a:lnTo>
                <a:lnTo>
                  <a:pt x="69627" y="3467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1752" y="3439667"/>
            <a:ext cx="1223772" cy="6461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01752" y="3439667"/>
            <a:ext cx="1224280" cy="64643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latin typeface="Calibri"/>
                <a:cs typeface="Calibri"/>
              </a:rPr>
              <a:t>Resistência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800" b="1" spc="-5" dirty="0">
                <a:latin typeface="Calibri"/>
                <a:cs typeface="Calibri"/>
              </a:rPr>
              <a:t>Ohms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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61059" y="4517263"/>
            <a:ext cx="4106545" cy="854075"/>
          </a:xfrm>
          <a:custGeom>
            <a:avLst/>
            <a:gdLst/>
            <a:ahLst/>
            <a:cxnLst/>
            <a:rect l="l" t="t" r="r" b="b"/>
            <a:pathLst>
              <a:path w="4106545" h="854075">
                <a:moveTo>
                  <a:pt x="82981" y="744474"/>
                </a:moveTo>
                <a:lnTo>
                  <a:pt x="78917" y="748157"/>
                </a:lnTo>
                <a:lnTo>
                  <a:pt x="0" y="817753"/>
                </a:lnTo>
                <a:lnTo>
                  <a:pt x="104571" y="853948"/>
                </a:lnTo>
                <a:lnTo>
                  <a:pt x="110159" y="851154"/>
                </a:lnTo>
                <a:lnTo>
                  <a:pt x="112064" y="846074"/>
                </a:lnTo>
                <a:lnTo>
                  <a:pt x="113842" y="840867"/>
                </a:lnTo>
                <a:lnTo>
                  <a:pt x="111048" y="835279"/>
                </a:lnTo>
                <a:lnTo>
                  <a:pt x="77340" y="823595"/>
                </a:lnTo>
                <a:lnTo>
                  <a:pt x="21132" y="823595"/>
                </a:lnTo>
                <a:lnTo>
                  <a:pt x="17322" y="804164"/>
                </a:lnTo>
                <a:lnTo>
                  <a:pt x="53345" y="797072"/>
                </a:lnTo>
                <a:lnTo>
                  <a:pt x="96189" y="759333"/>
                </a:lnTo>
                <a:lnTo>
                  <a:pt x="96570" y="753110"/>
                </a:lnTo>
                <a:lnTo>
                  <a:pt x="92887" y="749046"/>
                </a:lnTo>
                <a:lnTo>
                  <a:pt x="89331" y="744982"/>
                </a:lnTo>
                <a:lnTo>
                  <a:pt x="82981" y="744474"/>
                </a:lnTo>
                <a:close/>
              </a:path>
              <a:path w="4106545" h="854075">
                <a:moveTo>
                  <a:pt x="53345" y="797072"/>
                </a:moveTo>
                <a:lnTo>
                  <a:pt x="17322" y="804164"/>
                </a:lnTo>
                <a:lnTo>
                  <a:pt x="21132" y="823595"/>
                </a:lnTo>
                <a:lnTo>
                  <a:pt x="32748" y="821309"/>
                </a:lnTo>
                <a:lnTo>
                  <a:pt x="25831" y="821309"/>
                </a:lnTo>
                <a:lnTo>
                  <a:pt x="22529" y="804545"/>
                </a:lnTo>
                <a:lnTo>
                  <a:pt x="44863" y="804545"/>
                </a:lnTo>
                <a:lnTo>
                  <a:pt x="53345" y="797072"/>
                </a:lnTo>
                <a:close/>
              </a:path>
              <a:path w="4106545" h="854075">
                <a:moveTo>
                  <a:pt x="57019" y="816532"/>
                </a:moveTo>
                <a:lnTo>
                  <a:pt x="21132" y="823595"/>
                </a:lnTo>
                <a:lnTo>
                  <a:pt x="77340" y="823595"/>
                </a:lnTo>
                <a:lnTo>
                  <a:pt x="57019" y="816532"/>
                </a:lnTo>
                <a:close/>
              </a:path>
              <a:path w="4106545" h="854075">
                <a:moveTo>
                  <a:pt x="22529" y="804545"/>
                </a:moveTo>
                <a:lnTo>
                  <a:pt x="25831" y="821309"/>
                </a:lnTo>
                <a:lnTo>
                  <a:pt x="38544" y="810111"/>
                </a:lnTo>
                <a:lnTo>
                  <a:pt x="22529" y="804545"/>
                </a:lnTo>
                <a:close/>
              </a:path>
              <a:path w="4106545" h="854075">
                <a:moveTo>
                  <a:pt x="38544" y="810111"/>
                </a:moveTo>
                <a:lnTo>
                  <a:pt x="25831" y="821309"/>
                </a:lnTo>
                <a:lnTo>
                  <a:pt x="32748" y="821309"/>
                </a:lnTo>
                <a:lnTo>
                  <a:pt x="57019" y="816532"/>
                </a:lnTo>
                <a:lnTo>
                  <a:pt x="38544" y="810111"/>
                </a:lnTo>
                <a:close/>
              </a:path>
              <a:path w="4106545" h="854075">
                <a:moveTo>
                  <a:pt x="4102531" y="0"/>
                </a:moveTo>
                <a:lnTo>
                  <a:pt x="53345" y="797072"/>
                </a:lnTo>
                <a:lnTo>
                  <a:pt x="38544" y="810111"/>
                </a:lnTo>
                <a:lnTo>
                  <a:pt x="57019" y="816532"/>
                </a:lnTo>
                <a:lnTo>
                  <a:pt x="4106468" y="19557"/>
                </a:lnTo>
                <a:lnTo>
                  <a:pt x="4102531" y="0"/>
                </a:lnTo>
                <a:close/>
              </a:path>
              <a:path w="4106545" h="854075">
                <a:moveTo>
                  <a:pt x="44863" y="804545"/>
                </a:moveTo>
                <a:lnTo>
                  <a:pt x="22529" y="804545"/>
                </a:lnTo>
                <a:lnTo>
                  <a:pt x="38544" y="810111"/>
                </a:lnTo>
                <a:lnTo>
                  <a:pt x="44863" y="80454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2711" y="5445252"/>
            <a:ext cx="1446276" cy="64617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62711" y="5445252"/>
            <a:ext cx="1446530" cy="6464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9695" marR="92710" indent="213360">
              <a:lnSpc>
                <a:spcPct val="100000"/>
              </a:lnSpc>
              <a:spcBef>
                <a:spcPts val="250"/>
              </a:spcBef>
            </a:pPr>
            <a:r>
              <a:rPr sz="1800" spc="-45" dirty="0">
                <a:latin typeface="Calibri"/>
                <a:cs typeface="Calibri"/>
              </a:rPr>
              <a:t>Teste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ida</a:t>
            </a:r>
            <a:r>
              <a:rPr sz="1800" dirty="0"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716" y="126873"/>
            <a:ext cx="6030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latin typeface="Calibri"/>
                <a:cs typeface="Calibri"/>
              </a:rPr>
              <a:t>CONECTANDO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FONTE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14" dirty="0">
                <a:latin typeface="Calibri"/>
                <a:cs typeface="Calibri"/>
              </a:rPr>
              <a:t>AT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À </a:t>
            </a:r>
            <a:r>
              <a:rPr sz="2800" b="1" spc="-15" dirty="0">
                <a:latin typeface="Calibri"/>
                <a:cs typeface="Calibri"/>
              </a:rPr>
              <a:t>PLACA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MÃE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763523"/>
            <a:ext cx="7900416" cy="25923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0200" y="3532378"/>
            <a:ext cx="763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latin typeface="Calibri"/>
                <a:cs typeface="Calibri"/>
              </a:rPr>
              <a:t>CONECTANDO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ROCKER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SWITCH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PUSH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SWITCH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855" y="4009644"/>
            <a:ext cx="7706868" cy="25176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56971"/>
            <a:ext cx="8641080" cy="64099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386" y="123825"/>
            <a:ext cx="7110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5" dirty="0">
                <a:solidFill>
                  <a:srgbClr val="001F5F"/>
                </a:solidFill>
                <a:latin typeface="Calibri"/>
                <a:cs typeface="Calibri"/>
              </a:rPr>
              <a:t>CONECTANDO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FONTE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85" dirty="0">
                <a:solidFill>
                  <a:srgbClr val="001F5F"/>
                </a:solidFill>
                <a:latin typeface="Calibri"/>
                <a:cs typeface="Calibri"/>
              </a:rPr>
              <a:t>ATX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À</a:t>
            </a: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PLACA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MÃE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36675"/>
            <a:ext cx="8825484" cy="44988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1123" y="214883"/>
            <a:ext cx="8333740" cy="6448425"/>
            <a:chOff x="611123" y="214883"/>
            <a:chExt cx="8333740" cy="6448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556" y="214883"/>
              <a:ext cx="4876800" cy="3657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123" y="2852928"/>
              <a:ext cx="4610100" cy="3810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10716" y="39116"/>
            <a:ext cx="2344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5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40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4000" b="1" spc="-114" dirty="0">
                <a:solidFill>
                  <a:srgbClr val="001F5F"/>
                </a:solidFill>
                <a:latin typeface="Calibri"/>
                <a:cs typeface="Calibri"/>
              </a:rPr>
              <a:t>ATX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82041"/>
            <a:ext cx="3075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Arial"/>
                <a:cs typeface="Arial"/>
              </a:rPr>
              <a:t>Fonte</a:t>
            </a:r>
            <a:r>
              <a:rPr sz="3600" b="1" spc="-1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600" b="1" spc="-45" dirty="0">
                <a:solidFill>
                  <a:srgbClr val="001F5F"/>
                </a:solidFill>
                <a:latin typeface="Arial"/>
                <a:cs typeface="Arial"/>
              </a:rPr>
              <a:t>ATX12V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6137"/>
            <a:ext cx="335661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0642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As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fontes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alimentação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843B0C"/>
                </a:solidFill>
                <a:latin typeface="Calibri"/>
                <a:cs typeface="Calibri"/>
              </a:rPr>
              <a:t>ATX12V</a:t>
            </a:r>
            <a:r>
              <a:rPr sz="2000" spc="-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possuem,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além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do </a:t>
            </a:r>
            <a:r>
              <a:rPr sz="2000" spc="-43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</a:t>
            </a:r>
            <a:r>
              <a:rPr sz="2000" b="1" dirty="0">
                <a:solidFill>
                  <a:srgbClr val="843B0C"/>
                </a:solidFill>
                <a:latin typeface="Calibri"/>
                <a:cs typeface="Calibri"/>
              </a:rPr>
              <a:t>principal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alimentação,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mais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dois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conectores: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auxiliar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: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fornece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mais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corrente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nas tensões de +5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 </a:t>
            </a:r>
            <a:r>
              <a:rPr sz="2000" spc="-44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+3,3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volts.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São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843B0C"/>
                </a:solidFill>
                <a:latin typeface="Calibri"/>
                <a:cs typeface="Calibri"/>
              </a:rPr>
              <a:t>raras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placas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de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CPU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que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exigem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este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 conector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754371"/>
            <a:ext cx="327723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Conector </a:t>
            </a:r>
            <a:r>
              <a:rPr sz="2000" b="1" dirty="0">
                <a:solidFill>
                  <a:srgbClr val="843B0C"/>
                </a:solidFill>
                <a:latin typeface="Calibri"/>
                <a:cs typeface="Calibri"/>
              </a:rPr>
              <a:t>de 12 </a:t>
            </a:r>
            <a:r>
              <a:rPr sz="2000" b="1" spc="-5" dirty="0">
                <a:solidFill>
                  <a:srgbClr val="843B0C"/>
                </a:solidFill>
                <a:latin typeface="Calibri"/>
                <a:cs typeface="Calibri"/>
              </a:rPr>
              <a:t>volts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: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fornece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mais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corrente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na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tensão</a:t>
            </a:r>
            <a:r>
              <a:rPr sz="2000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de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+12 </a:t>
            </a:r>
            <a:r>
              <a:rPr sz="2000" spc="-434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volts.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Muitas placas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CPU </a:t>
            </a:r>
            <a:r>
              <a:rPr sz="200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atuais</a:t>
            </a:r>
            <a:r>
              <a:rPr sz="2000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843B0C"/>
                </a:solidFill>
                <a:latin typeface="Calibri"/>
                <a:cs typeface="Calibri"/>
              </a:rPr>
              <a:t>exigem</a:t>
            </a:r>
            <a:r>
              <a:rPr sz="2000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843B0C"/>
                </a:solidFill>
                <a:latin typeface="Calibri"/>
                <a:cs typeface="Calibri"/>
              </a:rPr>
              <a:t>este</a:t>
            </a:r>
            <a:r>
              <a:rPr sz="2000" spc="2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843B0C"/>
                </a:solidFill>
                <a:latin typeface="Calibri"/>
                <a:cs typeface="Calibri"/>
              </a:rPr>
              <a:t>conector.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914400"/>
            <a:ext cx="4986528" cy="39776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82288" y="4920437"/>
            <a:ext cx="4585970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As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fontes</a:t>
            </a:r>
            <a:r>
              <a:rPr sz="1600" b="1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30" dirty="0">
                <a:solidFill>
                  <a:srgbClr val="843B0C"/>
                </a:solidFill>
                <a:latin typeface="Calibri"/>
                <a:cs typeface="Calibri"/>
              </a:rPr>
              <a:t>ATX12V</a:t>
            </a:r>
            <a:r>
              <a:rPr sz="1600" b="1" spc="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são conhecidas</a:t>
            </a:r>
            <a:r>
              <a:rPr sz="1600" b="1" spc="2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popularmente</a:t>
            </a:r>
            <a:r>
              <a:rPr sz="1600" b="1" spc="3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como </a:t>
            </a:r>
            <a:r>
              <a:rPr sz="1600" b="1" spc="-34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“Fontes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de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Pentium </a:t>
            </a:r>
            <a:r>
              <a:rPr sz="1600" b="1" spc="-55" dirty="0">
                <a:solidFill>
                  <a:srgbClr val="843B0C"/>
                </a:solidFill>
                <a:latin typeface="Calibri"/>
                <a:cs typeface="Calibri"/>
              </a:rPr>
              <a:t>4”.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Mas</a:t>
            </a:r>
            <a:r>
              <a:rPr sz="1600" b="1" spc="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isto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 não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significa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que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servam</a:t>
            </a:r>
            <a:r>
              <a:rPr sz="1600" b="1" spc="15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843B0C"/>
                </a:solidFill>
                <a:latin typeface="Calibri"/>
                <a:cs typeface="Calibri"/>
              </a:rPr>
              <a:t>apenas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843B0C"/>
                </a:solidFill>
                <a:latin typeface="Calibri"/>
                <a:cs typeface="Calibri"/>
              </a:rPr>
              <a:t>para</a:t>
            </a:r>
            <a:r>
              <a:rPr sz="1600" b="1" spc="10" dirty="0">
                <a:solidFill>
                  <a:srgbClr val="843B0C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843B0C"/>
                </a:solidFill>
                <a:latin typeface="Calibri"/>
                <a:cs typeface="Calibri"/>
              </a:rPr>
              <a:t>Pentium 4.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692" y="193928"/>
            <a:ext cx="7903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CONECTOR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12V (4 PINOS)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ENCONTRADOS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EM</a:t>
            </a:r>
            <a:r>
              <a:rPr sz="2400" b="1" spc="-10" dirty="0">
                <a:latin typeface="Calibri"/>
                <a:cs typeface="Calibri"/>
              </a:rPr>
              <a:t> PLACAS-MÃE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9495" y="958596"/>
            <a:ext cx="8496300" cy="5855335"/>
            <a:chOff x="539495" y="958596"/>
            <a:chExt cx="8496300" cy="5855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8072" y="4140708"/>
              <a:ext cx="3887724" cy="2673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495" y="958596"/>
              <a:ext cx="6185915" cy="3189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751" y="120777"/>
            <a:ext cx="4906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ATX12</a:t>
            </a: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30" dirty="0">
                <a:solidFill>
                  <a:srgbClr val="001F5F"/>
                </a:solidFill>
                <a:latin typeface="Calibri"/>
                <a:cs typeface="Calibri"/>
              </a:rPr>
              <a:t>VERSÃO</a:t>
            </a:r>
            <a:r>
              <a:rPr sz="36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2.0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836675"/>
            <a:ext cx="8747760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17347"/>
            <a:ext cx="8612124" cy="648004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604" y="751331"/>
            <a:ext cx="7534656" cy="50231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9140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EPS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1F5F"/>
                </a:solidFill>
                <a:latin typeface="Calibri"/>
                <a:cs typeface="Calibri"/>
              </a:rPr>
              <a:t>12V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780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LFX12V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08" y="865632"/>
            <a:ext cx="7077456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075" y="693419"/>
            <a:ext cx="5605780" cy="5864860"/>
            <a:chOff x="227075" y="693419"/>
            <a:chExt cx="5605780" cy="5864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7" y="693419"/>
              <a:ext cx="4762500" cy="5864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70584" y="1517141"/>
              <a:ext cx="518795" cy="546735"/>
            </a:xfrm>
            <a:custGeom>
              <a:avLst/>
              <a:gdLst/>
              <a:ahLst/>
              <a:cxnLst/>
              <a:rect l="l" t="t" r="r" b="b"/>
              <a:pathLst>
                <a:path w="518794" h="546735">
                  <a:moveTo>
                    <a:pt x="27050" y="28515"/>
                  </a:moveTo>
                  <a:lnTo>
                    <a:pt x="31545" y="47689"/>
                  </a:lnTo>
                  <a:lnTo>
                    <a:pt x="504342" y="546481"/>
                  </a:lnTo>
                  <a:lnTo>
                    <a:pt x="518693" y="532765"/>
                  </a:lnTo>
                  <a:lnTo>
                    <a:pt x="45997" y="34054"/>
                  </a:lnTo>
                  <a:lnTo>
                    <a:pt x="27050" y="28515"/>
                  </a:lnTo>
                  <a:close/>
                </a:path>
                <a:path w="518794" h="546735">
                  <a:moveTo>
                    <a:pt x="0" y="0"/>
                  </a:moveTo>
                  <a:lnTo>
                    <a:pt x="25285" y="107696"/>
                  </a:lnTo>
                  <a:lnTo>
                    <a:pt x="30619" y="110998"/>
                  </a:lnTo>
                  <a:lnTo>
                    <a:pt x="41262" y="108458"/>
                  </a:lnTo>
                  <a:lnTo>
                    <a:pt x="44564" y="103124"/>
                  </a:lnTo>
                  <a:lnTo>
                    <a:pt x="43319" y="97917"/>
                  </a:lnTo>
                  <a:lnTo>
                    <a:pt x="31545" y="47689"/>
                  </a:lnTo>
                  <a:lnTo>
                    <a:pt x="6324" y="21082"/>
                  </a:lnTo>
                  <a:lnTo>
                    <a:pt x="20700" y="7366"/>
                  </a:lnTo>
                  <a:lnTo>
                    <a:pt x="25249" y="7366"/>
                  </a:lnTo>
                  <a:lnTo>
                    <a:pt x="0" y="0"/>
                  </a:lnTo>
                  <a:close/>
                </a:path>
                <a:path w="518794" h="546735">
                  <a:moveTo>
                    <a:pt x="25249" y="7366"/>
                  </a:moveTo>
                  <a:lnTo>
                    <a:pt x="20700" y="7366"/>
                  </a:lnTo>
                  <a:lnTo>
                    <a:pt x="45997" y="34054"/>
                  </a:lnTo>
                  <a:lnTo>
                    <a:pt x="100672" y="50037"/>
                  </a:lnTo>
                  <a:lnTo>
                    <a:pt x="106172" y="46990"/>
                  </a:lnTo>
                  <a:lnTo>
                    <a:pt x="107708" y="41783"/>
                  </a:lnTo>
                  <a:lnTo>
                    <a:pt x="109245" y="36449"/>
                  </a:lnTo>
                  <a:lnTo>
                    <a:pt x="106222" y="30987"/>
                  </a:lnTo>
                  <a:lnTo>
                    <a:pt x="25249" y="7366"/>
                  </a:lnTo>
                  <a:close/>
                </a:path>
                <a:path w="518794" h="546735">
                  <a:moveTo>
                    <a:pt x="20700" y="7366"/>
                  </a:moveTo>
                  <a:lnTo>
                    <a:pt x="6324" y="21082"/>
                  </a:lnTo>
                  <a:lnTo>
                    <a:pt x="31545" y="47689"/>
                  </a:lnTo>
                  <a:lnTo>
                    <a:pt x="27050" y="28515"/>
                  </a:lnTo>
                  <a:lnTo>
                    <a:pt x="10744" y="23749"/>
                  </a:lnTo>
                  <a:lnTo>
                    <a:pt x="23164" y="11937"/>
                  </a:lnTo>
                  <a:lnTo>
                    <a:pt x="25034" y="11937"/>
                  </a:lnTo>
                  <a:lnTo>
                    <a:pt x="20700" y="7366"/>
                  </a:lnTo>
                  <a:close/>
                </a:path>
                <a:path w="518794" h="546735">
                  <a:moveTo>
                    <a:pt x="25034" y="11937"/>
                  </a:moveTo>
                  <a:lnTo>
                    <a:pt x="23164" y="11937"/>
                  </a:lnTo>
                  <a:lnTo>
                    <a:pt x="27050" y="28515"/>
                  </a:lnTo>
                  <a:lnTo>
                    <a:pt x="45997" y="34054"/>
                  </a:lnTo>
                  <a:lnTo>
                    <a:pt x="25034" y="11937"/>
                  </a:lnTo>
                  <a:close/>
                </a:path>
                <a:path w="518794" h="546735">
                  <a:moveTo>
                    <a:pt x="23164" y="11937"/>
                  </a:moveTo>
                  <a:lnTo>
                    <a:pt x="10744" y="23749"/>
                  </a:lnTo>
                  <a:lnTo>
                    <a:pt x="27050" y="28515"/>
                  </a:lnTo>
                  <a:lnTo>
                    <a:pt x="23164" y="1193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075" y="1074419"/>
              <a:ext cx="1685544" cy="3688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7075" y="1074419"/>
            <a:ext cx="1685925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35"/>
              </a:spcBef>
            </a:pPr>
            <a:r>
              <a:rPr sz="1800" spc="-15" dirty="0">
                <a:latin typeface="Calibri"/>
                <a:cs typeface="Calibri"/>
              </a:rPr>
              <a:t>Pontas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8038" y="2269108"/>
            <a:ext cx="3387725" cy="4153535"/>
            <a:chOff x="5638038" y="2269108"/>
            <a:chExt cx="3387725" cy="41535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72" y="4940807"/>
              <a:ext cx="2520696" cy="1478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43472" y="4940807"/>
              <a:ext cx="2520950" cy="1478280"/>
            </a:xfrm>
            <a:custGeom>
              <a:avLst/>
              <a:gdLst/>
              <a:ahLst/>
              <a:cxnLst/>
              <a:rect l="l" t="t" r="r" b="b"/>
              <a:pathLst>
                <a:path w="2520950" h="1478279">
                  <a:moveTo>
                    <a:pt x="0" y="1478280"/>
                  </a:moveTo>
                  <a:lnTo>
                    <a:pt x="2520696" y="1478280"/>
                  </a:lnTo>
                  <a:lnTo>
                    <a:pt x="2520696" y="0"/>
                  </a:lnTo>
                  <a:lnTo>
                    <a:pt x="0" y="0"/>
                  </a:lnTo>
                  <a:lnTo>
                    <a:pt x="0" y="147828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38038" y="5749912"/>
              <a:ext cx="857250" cy="111760"/>
            </a:xfrm>
            <a:custGeom>
              <a:avLst/>
              <a:gdLst/>
              <a:ahLst/>
              <a:cxnLst/>
              <a:rect l="l" t="t" r="r" b="b"/>
              <a:pathLst>
                <a:path w="857250" h="111760">
                  <a:moveTo>
                    <a:pt x="817434" y="55765"/>
                  </a:moveTo>
                  <a:lnTo>
                    <a:pt x="751204" y="94411"/>
                  </a:lnTo>
                  <a:lnTo>
                    <a:pt x="749553" y="100482"/>
                  </a:lnTo>
                  <a:lnTo>
                    <a:pt x="752348" y="105206"/>
                  </a:lnTo>
                  <a:lnTo>
                    <a:pt x="755014" y="109931"/>
                  </a:lnTo>
                  <a:lnTo>
                    <a:pt x="761111" y="111531"/>
                  </a:lnTo>
                  <a:lnTo>
                    <a:pt x="839749" y="65671"/>
                  </a:lnTo>
                  <a:lnTo>
                    <a:pt x="837057" y="65671"/>
                  </a:lnTo>
                  <a:lnTo>
                    <a:pt x="837057" y="64325"/>
                  </a:lnTo>
                  <a:lnTo>
                    <a:pt x="832103" y="64325"/>
                  </a:lnTo>
                  <a:lnTo>
                    <a:pt x="817434" y="55765"/>
                  </a:lnTo>
                  <a:close/>
                </a:path>
                <a:path w="857250" h="111760">
                  <a:moveTo>
                    <a:pt x="800458" y="45859"/>
                  </a:moveTo>
                  <a:lnTo>
                    <a:pt x="0" y="45859"/>
                  </a:lnTo>
                  <a:lnTo>
                    <a:pt x="0" y="65671"/>
                  </a:lnTo>
                  <a:lnTo>
                    <a:pt x="800458" y="65671"/>
                  </a:lnTo>
                  <a:lnTo>
                    <a:pt x="817434" y="55765"/>
                  </a:lnTo>
                  <a:lnTo>
                    <a:pt x="800458" y="45859"/>
                  </a:lnTo>
                  <a:close/>
                </a:path>
                <a:path w="857250" h="111760">
                  <a:moveTo>
                    <a:pt x="839749" y="45859"/>
                  </a:moveTo>
                  <a:lnTo>
                    <a:pt x="837057" y="45859"/>
                  </a:lnTo>
                  <a:lnTo>
                    <a:pt x="837057" y="65671"/>
                  </a:lnTo>
                  <a:lnTo>
                    <a:pt x="839749" y="65671"/>
                  </a:lnTo>
                  <a:lnTo>
                    <a:pt x="856741" y="55765"/>
                  </a:lnTo>
                  <a:lnTo>
                    <a:pt x="839749" y="45859"/>
                  </a:lnTo>
                  <a:close/>
                </a:path>
                <a:path w="857250" h="111760">
                  <a:moveTo>
                    <a:pt x="832103" y="47205"/>
                  </a:moveTo>
                  <a:lnTo>
                    <a:pt x="817434" y="55765"/>
                  </a:lnTo>
                  <a:lnTo>
                    <a:pt x="832103" y="64325"/>
                  </a:lnTo>
                  <a:lnTo>
                    <a:pt x="832103" y="47205"/>
                  </a:lnTo>
                  <a:close/>
                </a:path>
                <a:path w="857250" h="111760">
                  <a:moveTo>
                    <a:pt x="837057" y="47205"/>
                  </a:moveTo>
                  <a:lnTo>
                    <a:pt x="832103" y="47205"/>
                  </a:lnTo>
                  <a:lnTo>
                    <a:pt x="832103" y="64325"/>
                  </a:lnTo>
                  <a:lnTo>
                    <a:pt x="837057" y="64325"/>
                  </a:lnTo>
                  <a:lnTo>
                    <a:pt x="837057" y="47205"/>
                  </a:lnTo>
                  <a:close/>
                </a:path>
                <a:path w="857250" h="111760">
                  <a:moveTo>
                    <a:pt x="761111" y="0"/>
                  </a:moveTo>
                  <a:lnTo>
                    <a:pt x="755014" y="1600"/>
                  </a:lnTo>
                  <a:lnTo>
                    <a:pt x="752348" y="6324"/>
                  </a:lnTo>
                  <a:lnTo>
                    <a:pt x="749553" y="11048"/>
                  </a:lnTo>
                  <a:lnTo>
                    <a:pt x="751204" y="17119"/>
                  </a:lnTo>
                  <a:lnTo>
                    <a:pt x="817434" y="55765"/>
                  </a:lnTo>
                  <a:lnTo>
                    <a:pt x="832103" y="47205"/>
                  </a:lnTo>
                  <a:lnTo>
                    <a:pt x="837057" y="47205"/>
                  </a:lnTo>
                  <a:lnTo>
                    <a:pt x="837057" y="45859"/>
                  </a:lnTo>
                  <a:lnTo>
                    <a:pt x="839749" y="45859"/>
                  </a:lnTo>
                  <a:lnTo>
                    <a:pt x="76111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1844" y="2272283"/>
              <a:ext cx="2650236" cy="23088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371844" y="2272283"/>
              <a:ext cx="2650490" cy="2308860"/>
            </a:xfrm>
            <a:custGeom>
              <a:avLst/>
              <a:gdLst/>
              <a:ahLst/>
              <a:cxnLst/>
              <a:rect l="l" t="t" r="r" b="b"/>
              <a:pathLst>
                <a:path w="2650490" h="2308860">
                  <a:moveTo>
                    <a:pt x="0" y="2308860"/>
                  </a:moveTo>
                  <a:lnTo>
                    <a:pt x="2650236" y="230886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2308860"/>
                  </a:lnTo>
                  <a:close/>
                </a:path>
              </a:pathLst>
            </a:custGeom>
            <a:ln w="609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52108" y="2290648"/>
            <a:ext cx="249364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indicado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por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V/Ohms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5" dirty="0">
                <a:latin typeface="Calibri"/>
                <a:cs typeface="Calibri"/>
              </a:rPr>
              <a:t>nele deve </a:t>
            </a:r>
            <a:r>
              <a:rPr sz="1800" spc="-10" dirty="0">
                <a:latin typeface="Calibri"/>
                <a:cs typeface="Calibri"/>
              </a:rPr>
              <a:t>estar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conectada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vermelha</a:t>
            </a:r>
            <a:r>
              <a:rPr sz="1800" spc="1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2108" y="3388614"/>
            <a:ext cx="90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medição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tín</a:t>
            </a:r>
            <a:r>
              <a:rPr sz="1800" spc="-5" dirty="0">
                <a:latin typeface="Calibri"/>
                <a:cs typeface="Calibri"/>
              </a:rPr>
              <a:t>ua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6047" y="3388614"/>
            <a:ext cx="144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00"/>
              </a:spcBef>
              <a:tabLst>
                <a:tab pos="415925" algn="l"/>
                <a:tab pos="806450" algn="l"/>
              </a:tabLst>
            </a:pPr>
            <a:r>
              <a:rPr sz="1800" dirty="0">
                <a:latin typeface="Calibri"/>
                <a:cs typeface="Calibri"/>
              </a:rPr>
              <a:t>de		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ão 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	al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ern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),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2108" y="3937507"/>
            <a:ext cx="2490470" cy="241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resistência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corrente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5" dirty="0">
                <a:latin typeface="Calibri"/>
                <a:cs typeface="Calibri"/>
              </a:rPr>
              <a:t> miliamperes.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84455" marR="188595">
              <a:lnSpc>
                <a:spcPct val="100000"/>
              </a:lnSpc>
              <a:spcBef>
                <a:spcPts val="1535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comum</a:t>
            </a:r>
            <a:r>
              <a:rPr sz="1800" spc="-5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 </a:t>
            </a:r>
            <a:r>
              <a:rPr sz="1800" spc="-5" dirty="0">
                <a:latin typeface="Calibri"/>
                <a:cs typeface="Calibri"/>
              </a:rPr>
              <a:t>indicado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por </a:t>
            </a:r>
            <a:r>
              <a:rPr sz="1800" b="1" spc="-10" dirty="0">
                <a:latin typeface="Calibri"/>
                <a:cs typeface="Calibri"/>
              </a:rPr>
              <a:t>COM </a:t>
            </a:r>
            <a:r>
              <a:rPr sz="1800" dirty="0">
                <a:latin typeface="Calibri"/>
                <a:cs typeface="Calibri"/>
              </a:rPr>
              <a:t>– é </a:t>
            </a:r>
            <a:r>
              <a:rPr sz="1800" spc="-5" dirty="0">
                <a:latin typeface="Calibri"/>
                <a:cs typeface="Calibri"/>
              </a:rPr>
              <a:t>onde </a:t>
            </a:r>
            <a:r>
              <a:rPr sz="1800" spc="-10" dirty="0">
                <a:latin typeface="Calibri"/>
                <a:cs typeface="Calibri"/>
              </a:rPr>
              <a:t>deve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estar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sempre</a:t>
            </a:r>
            <a:r>
              <a:rPr sz="1800" spc="-10" dirty="0">
                <a:latin typeface="Calibri"/>
                <a:cs typeface="Calibri"/>
              </a:rPr>
              <a:t> ligada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5" dirty="0">
                <a:latin typeface="Calibri"/>
                <a:cs typeface="Calibri"/>
              </a:rPr>
              <a:t> prova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preta.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80328" y="159893"/>
            <a:ext cx="3302635" cy="4721860"/>
            <a:chOff x="5680328" y="159893"/>
            <a:chExt cx="3302635" cy="4721860"/>
          </a:xfrm>
        </p:grpSpPr>
        <p:sp>
          <p:nvSpPr>
            <p:cNvPr id="18" name="object 18"/>
            <p:cNvSpPr/>
            <p:nvPr/>
          </p:nvSpPr>
          <p:spPr>
            <a:xfrm>
              <a:off x="5680328" y="4149089"/>
              <a:ext cx="548005" cy="732790"/>
            </a:xfrm>
            <a:custGeom>
              <a:avLst/>
              <a:gdLst/>
              <a:ahLst/>
              <a:cxnLst/>
              <a:rect l="l" t="t" r="r" b="b"/>
              <a:pathLst>
                <a:path w="548004" h="732789">
                  <a:moveTo>
                    <a:pt x="524528" y="31533"/>
                  </a:moveTo>
                  <a:lnTo>
                    <a:pt x="506416" y="39242"/>
                  </a:lnTo>
                  <a:lnTo>
                    <a:pt x="0" y="720471"/>
                  </a:lnTo>
                  <a:lnTo>
                    <a:pt x="16001" y="732282"/>
                  </a:lnTo>
                  <a:lnTo>
                    <a:pt x="522363" y="50964"/>
                  </a:lnTo>
                  <a:lnTo>
                    <a:pt x="524528" y="31533"/>
                  </a:lnTo>
                  <a:close/>
                </a:path>
                <a:path w="548004" h="732789">
                  <a:moveTo>
                    <a:pt x="546911" y="9779"/>
                  </a:moveTo>
                  <a:lnTo>
                    <a:pt x="528320" y="9779"/>
                  </a:lnTo>
                  <a:lnTo>
                    <a:pt x="544195" y="21590"/>
                  </a:lnTo>
                  <a:lnTo>
                    <a:pt x="522363" y="50964"/>
                  </a:lnTo>
                  <a:lnTo>
                    <a:pt x="516636" y="102362"/>
                  </a:lnTo>
                  <a:lnTo>
                    <a:pt x="516000" y="107696"/>
                  </a:lnTo>
                  <a:lnTo>
                    <a:pt x="519938" y="112649"/>
                  </a:lnTo>
                  <a:lnTo>
                    <a:pt x="530860" y="113918"/>
                  </a:lnTo>
                  <a:lnTo>
                    <a:pt x="535686" y="109982"/>
                  </a:lnTo>
                  <a:lnTo>
                    <a:pt x="536321" y="104521"/>
                  </a:lnTo>
                  <a:lnTo>
                    <a:pt x="546911" y="9779"/>
                  </a:lnTo>
                  <a:close/>
                </a:path>
                <a:path w="548004" h="732789">
                  <a:moveTo>
                    <a:pt x="548005" y="0"/>
                  </a:moveTo>
                  <a:lnTo>
                    <a:pt x="446150" y="43434"/>
                  </a:lnTo>
                  <a:lnTo>
                    <a:pt x="443865" y="49276"/>
                  </a:lnTo>
                  <a:lnTo>
                    <a:pt x="446024" y="54229"/>
                  </a:lnTo>
                  <a:lnTo>
                    <a:pt x="448183" y="59309"/>
                  </a:lnTo>
                  <a:lnTo>
                    <a:pt x="454025" y="61595"/>
                  </a:lnTo>
                  <a:lnTo>
                    <a:pt x="458978" y="59436"/>
                  </a:lnTo>
                  <a:lnTo>
                    <a:pt x="506416" y="39242"/>
                  </a:lnTo>
                  <a:lnTo>
                    <a:pt x="528320" y="9779"/>
                  </a:lnTo>
                  <a:lnTo>
                    <a:pt x="546911" y="9779"/>
                  </a:lnTo>
                  <a:lnTo>
                    <a:pt x="548005" y="0"/>
                  </a:lnTo>
                  <a:close/>
                </a:path>
                <a:path w="548004" h="732789">
                  <a:moveTo>
                    <a:pt x="534806" y="14605"/>
                  </a:moveTo>
                  <a:lnTo>
                    <a:pt x="526415" y="14605"/>
                  </a:lnTo>
                  <a:lnTo>
                    <a:pt x="540131" y="24892"/>
                  </a:lnTo>
                  <a:lnTo>
                    <a:pt x="524528" y="31533"/>
                  </a:lnTo>
                  <a:lnTo>
                    <a:pt x="522363" y="50964"/>
                  </a:lnTo>
                  <a:lnTo>
                    <a:pt x="544195" y="21590"/>
                  </a:lnTo>
                  <a:lnTo>
                    <a:pt x="534806" y="14605"/>
                  </a:lnTo>
                  <a:close/>
                </a:path>
                <a:path w="548004" h="732789">
                  <a:moveTo>
                    <a:pt x="528320" y="9779"/>
                  </a:moveTo>
                  <a:lnTo>
                    <a:pt x="506416" y="39242"/>
                  </a:lnTo>
                  <a:lnTo>
                    <a:pt x="524528" y="31533"/>
                  </a:lnTo>
                  <a:lnTo>
                    <a:pt x="526415" y="14605"/>
                  </a:lnTo>
                  <a:lnTo>
                    <a:pt x="534806" y="14605"/>
                  </a:lnTo>
                  <a:lnTo>
                    <a:pt x="528320" y="9779"/>
                  </a:lnTo>
                  <a:close/>
                </a:path>
                <a:path w="548004" h="732789">
                  <a:moveTo>
                    <a:pt x="526415" y="14605"/>
                  </a:moveTo>
                  <a:lnTo>
                    <a:pt x="524528" y="31533"/>
                  </a:lnTo>
                  <a:lnTo>
                    <a:pt x="540131" y="24892"/>
                  </a:lnTo>
                  <a:lnTo>
                    <a:pt x="526415" y="1460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6707" y="163068"/>
              <a:ext cx="2552699" cy="1754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26707" y="163068"/>
              <a:ext cx="2552700" cy="1754505"/>
            </a:xfrm>
            <a:custGeom>
              <a:avLst/>
              <a:gdLst/>
              <a:ahLst/>
              <a:cxnLst/>
              <a:rect l="l" t="t" r="r" b="b"/>
              <a:pathLst>
                <a:path w="2552700" h="1754505">
                  <a:moveTo>
                    <a:pt x="0" y="1754124"/>
                  </a:moveTo>
                  <a:lnTo>
                    <a:pt x="2552699" y="1754124"/>
                  </a:lnTo>
                  <a:lnTo>
                    <a:pt x="2552699" y="0"/>
                  </a:lnTo>
                  <a:lnTo>
                    <a:pt x="0" y="0"/>
                  </a:lnTo>
                  <a:lnTo>
                    <a:pt x="0" y="1754124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518782" y="179908"/>
            <a:ext cx="238315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Borne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indicado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por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ou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</a:t>
            </a:r>
            <a:r>
              <a:rPr sz="1800" b="1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</a:t>
            </a:r>
            <a:r>
              <a:rPr sz="1800" spc="3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vermelha </a:t>
            </a:r>
            <a:r>
              <a:rPr sz="1800" spc="-10" dirty="0">
                <a:latin typeface="Calibri"/>
                <a:cs typeface="Calibri"/>
              </a:rPr>
              <a:t>deve </a:t>
            </a:r>
            <a:r>
              <a:rPr sz="1800" spc="-5" dirty="0">
                <a:latin typeface="Calibri"/>
                <a:cs typeface="Calibri"/>
              </a:rPr>
              <a:t>ser </a:t>
            </a:r>
            <a:r>
              <a:rPr sz="1800" spc="-10" dirty="0">
                <a:latin typeface="Calibri"/>
                <a:cs typeface="Calibri"/>
              </a:rPr>
              <a:t>ligada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medição</a:t>
            </a:r>
            <a:r>
              <a:rPr sz="1800" dirty="0">
                <a:latin typeface="Calibri"/>
                <a:cs typeface="Calibri"/>
              </a:rPr>
              <a:t> de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corrente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alternada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040130"/>
            <a:ext cx="6452870" cy="5690235"/>
            <a:chOff x="0" y="1040130"/>
            <a:chExt cx="6452870" cy="5690235"/>
          </a:xfrm>
        </p:grpSpPr>
        <p:sp>
          <p:nvSpPr>
            <p:cNvPr id="23" name="object 23"/>
            <p:cNvSpPr/>
            <p:nvPr/>
          </p:nvSpPr>
          <p:spPr>
            <a:xfrm>
              <a:off x="5453253" y="1040130"/>
              <a:ext cx="999490" cy="3239770"/>
            </a:xfrm>
            <a:custGeom>
              <a:avLst/>
              <a:gdLst/>
              <a:ahLst/>
              <a:cxnLst/>
              <a:rect l="l" t="t" r="r" b="b"/>
              <a:pathLst>
                <a:path w="999489" h="3239770">
                  <a:moveTo>
                    <a:pt x="962106" y="37619"/>
                  </a:moveTo>
                  <a:lnTo>
                    <a:pt x="947781" y="51039"/>
                  </a:lnTo>
                  <a:lnTo>
                    <a:pt x="0" y="3233928"/>
                  </a:lnTo>
                  <a:lnTo>
                    <a:pt x="19050" y="3239516"/>
                  </a:lnTo>
                  <a:lnTo>
                    <a:pt x="966716" y="56593"/>
                  </a:lnTo>
                  <a:lnTo>
                    <a:pt x="962106" y="37619"/>
                  </a:lnTo>
                  <a:close/>
                </a:path>
                <a:path w="999489" h="3239770">
                  <a:moveTo>
                    <a:pt x="977204" y="16002"/>
                  </a:moveTo>
                  <a:lnTo>
                    <a:pt x="958214" y="16002"/>
                  </a:lnTo>
                  <a:lnTo>
                    <a:pt x="977138" y="21590"/>
                  </a:lnTo>
                  <a:lnTo>
                    <a:pt x="966716" y="56593"/>
                  </a:lnTo>
                  <a:lnTo>
                    <a:pt x="978916" y="106807"/>
                  </a:lnTo>
                  <a:lnTo>
                    <a:pt x="980186" y="112141"/>
                  </a:lnTo>
                  <a:lnTo>
                    <a:pt x="985520" y="115443"/>
                  </a:lnTo>
                  <a:lnTo>
                    <a:pt x="996188" y="112903"/>
                  </a:lnTo>
                  <a:lnTo>
                    <a:pt x="999489" y="107442"/>
                  </a:lnTo>
                  <a:lnTo>
                    <a:pt x="998093" y="102235"/>
                  </a:lnTo>
                  <a:lnTo>
                    <a:pt x="977204" y="16002"/>
                  </a:lnTo>
                  <a:close/>
                </a:path>
                <a:path w="999489" h="3239770">
                  <a:moveTo>
                    <a:pt x="973327" y="0"/>
                  </a:moveTo>
                  <a:lnTo>
                    <a:pt x="896493" y="71882"/>
                  </a:lnTo>
                  <a:lnTo>
                    <a:pt x="892556" y="75692"/>
                  </a:lnTo>
                  <a:lnTo>
                    <a:pt x="892301" y="81915"/>
                  </a:lnTo>
                  <a:lnTo>
                    <a:pt x="899795" y="89916"/>
                  </a:lnTo>
                  <a:lnTo>
                    <a:pt x="906145" y="90170"/>
                  </a:lnTo>
                  <a:lnTo>
                    <a:pt x="910082" y="86360"/>
                  </a:lnTo>
                  <a:lnTo>
                    <a:pt x="947781" y="51039"/>
                  </a:lnTo>
                  <a:lnTo>
                    <a:pt x="958214" y="16002"/>
                  </a:lnTo>
                  <a:lnTo>
                    <a:pt x="977204" y="16002"/>
                  </a:lnTo>
                  <a:lnTo>
                    <a:pt x="973327" y="0"/>
                  </a:lnTo>
                  <a:close/>
                </a:path>
                <a:path w="999489" h="3239770">
                  <a:moveTo>
                    <a:pt x="975417" y="21082"/>
                  </a:moveTo>
                  <a:lnTo>
                    <a:pt x="958088" y="21082"/>
                  </a:lnTo>
                  <a:lnTo>
                    <a:pt x="974471" y="26035"/>
                  </a:lnTo>
                  <a:lnTo>
                    <a:pt x="962106" y="37619"/>
                  </a:lnTo>
                  <a:lnTo>
                    <a:pt x="966716" y="56593"/>
                  </a:lnTo>
                  <a:lnTo>
                    <a:pt x="977138" y="21590"/>
                  </a:lnTo>
                  <a:lnTo>
                    <a:pt x="975417" y="21082"/>
                  </a:lnTo>
                  <a:close/>
                </a:path>
                <a:path w="999489" h="3239770">
                  <a:moveTo>
                    <a:pt x="958214" y="16002"/>
                  </a:moveTo>
                  <a:lnTo>
                    <a:pt x="947781" y="51039"/>
                  </a:lnTo>
                  <a:lnTo>
                    <a:pt x="962106" y="37619"/>
                  </a:lnTo>
                  <a:lnTo>
                    <a:pt x="958088" y="21082"/>
                  </a:lnTo>
                  <a:lnTo>
                    <a:pt x="975417" y="21082"/>
                  </a:lnTo>
                  <a:lnTo>
                    <a:pt x="958214" y="16002"/>
                  </a:lnTo>
                  <a:close/>
                </a:path>
                <a:path w="999489" h="3239770">
                  <a:moveTo>
                    <a:pt x="958088" y="21082"/>
                  </a:moveTo>
                  <a:lnTo>
                    <a:pt x="962106" y="37619"/>
                  </a:lnTo>
                  <a:lnTo>
                    <a:pt x="974471" y="26035"/>
                  </a:lnTo>
                  <a:lnTo>
                    <a:pt x="958088" y="2108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1995"/>
              <a:ext cx="1429512" cy="1427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28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CFX12V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611" y="1275588"/>
            <a:ext cx="6027420" cy="394411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13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TFX12V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996696"/>
            <a:ext cx="5241035" cy="450799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759"/>
            <a:ext cx="28035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001F5F"/>
                </a:solidFill>
                <a:latin typeface="Calibri"/>
                <a:cs typeface="Calibri"/>
              </a:rPr>
              <a:t>FONTE</a:t>
            </a:r>
            <a:r>
              <a:rPr sz="36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SFX12V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195" y="646176"/>
            <a:ext cx="5256276" cy="525627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1929"/>
            <a:ext cx="5386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Calibri"/>
                <a:cs typeface="Calibri"/>
              </a:rPr>
              <a:t>Testando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fonte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multímetro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8" y="655319"/>
            <a:ext cx="3317748" cy="2990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692" y="4157471"/>
            <a:ext cx="3323844" cy="2243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69182" y="830656"/>
            <a:ext cx="4947285" cy="380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00000"/>
              </a:lnSpc>
              <a:spcBef>
                <a:spcPts val="100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15" dirty="0">
                <a:latin typeface="Calibri"/>
                <a:cs typeface="Calibri"/>
              </a:rPr>
              <a:t>Programe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multímetro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medir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tensão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contínua</a:t>
            </a:r>
            <a:r>
              <a:rPr sz="1800" spc="-5" dirty="0">
                <a:latin typeface="Calibri"/>
                <a:cs typeface="Calibri"/>
              </a:rPr>
              <a:t> (identificada</a:t>
            </a:r>
            <a:r>
              <a:rPr sz="1800" dirty="0">
                <a:latin typeface="Calibri"/>
                <a:cs typeface="Calibri"/>
              </a:rPr>
              <a:t> no </a:t>
            </a:r>
            <a:r>
              <a:rPr sz="1800" spc="-5" dirty="0">
                <a:latin typeface="Calibri"/>
                <a:cs typeface="Calibri"/>
              </a:rPr>
              <a:t>multímetro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pelo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símbolo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V-)</a:t>
            </a:r>
            <a:r>
              <a:rPr sz="1800" dirty="0">
                <a:latin typeface="Calibri"/>
                <a:cs typeface="Calibri"/>
              </a:rPr>
              <a:t> 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escala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20v,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lado.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lain"/>
            </a:pP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340"/>
              </a:spcBef>
              <a:buSzPct val="94444"/>
              <a:buAutoNum type="arabicPlain"/>
              <a:tabLst>
                <a:tab pos="199390" algn="l"/>
              </a:tabLst>
            </a:pP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vermelhos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fornecem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5V,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amarelos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fornecem </a:t>
            </a:r>
            <a:r>
              <a:rPr sz="1800" spc="-5" dirty="0">
                <a:latin typeface="Calibri"/>
                <a:cs typeface="Calibri"/>
              </a:rPr>
              <a:t>12V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os laranjas são os </a:t>
            </a:r>
            <a:r>
              <a:rPr sz="1800" spc="-10" dirty="0">
                <a:latin typeface="Calibri"/>
                <a:cs typeface="Calibri"/>
              </a:rPr>
              <a:t>responsáveis </a:t>
            </a:r>
            <a:r>
              <a:rPr sz="1800" spc="-5" dirty="0">
                <a:latin typeface="Calibri"/>
                <a:cs typeface="Calibri"/>
              </a:rPr>
              <a:t>pela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tensão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3.3V.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pretos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todos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neutros,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usados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fechar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circuitos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demais.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3)</a:t>
            </a:r>
            <a:r>
              <a:rPr sz="1800" dirty="0">
                <a:latin typeface="Calibri"/>
                <a:cs typeface="Calibri"/>
              </a:rPr>
              <a:t> 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pedaço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pontas </a:t>
            </a:r>
            <a:r>
              <a:rPr sz="1800" spc="-5" dirty="0">
                <a:latin typeface="Calibri"/>
                <a:cs typeface="Calibri"/>
              </a:rPr>
              <a:t> descascadas </a:t>
            </a:r>
            <a:r>
              <a:rPr sz="1800" spc="-10" dirty="0">
                <a:latin typeface="Calibri"/>
                <a:cs typeface="Calibri"/>
              </a:rPr>
              <a:t>(dobrado </a:t>
            </a:r>
            <a:r>
              <a:rPr sz="1800" dirty="0">
                <a:latin typeface="Calibri"/>
                <a:cs typeface="Calibri"/>
              </a:rPr>
              <a:t>em </a:t>
            </a:r>
            <a:r>
              <a:rPr sz="1800" spc="-5" dirty="0">
                <a:latin typeface="Calibri"/>
                <a:cs typeface="Calibri"/>
              </a:rPr>
              <a:t>U) </a:t>
            </a:r>
            <a:r>
              <a:rPr sz="1800" spc="-10" dirty="0">
                <a:latin typeface="Calibri"/>
                <a:cs typeface="Calibri"/>
              </a:rPr>
              <a:t>para fechar </a:t>
            </a:r>
            <a:r>
              <a:rPr sz="1800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circuito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fio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verde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quarto</a:t>
            </a:r>
            <a:r>
              <a:rPr sz="1800" dirty="0">
                <a:latin typeface="Calibri"/>
                <a:cs typeface="Calibri"/>
              </a:rPr>
              <a:t> 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direita</a:t>
            </a:r>
            <a:r>
              <a:rPr sz="1800" spc="-10" dirty="0">
                <a:latin typeface="Calibri"/>
                <a:cs typeface="Calibri"/>
              </a:rPr>
              <a:t> 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esquerda)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26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fio</a:t>
            </a:r>
            <a:r>
              <a:rPr sz="1800" b="1" spc="23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preto</a:t>
            </a:r>
            <a:r>
              <a:rPr sz="1800" b="1" spc="25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lado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sexto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direita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69182" y="4612894"/>
            <a:ext cx="437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1820" algn="l"/>
                <a:tab pos="866140" algn="l"/>
                <a:tab pos="2021205" algn="l"/>
                <a:tab pos="2730500" algn="l"/>
                <a:tab pos="3672204" algn="l"/>
              </a:tabLst>
            </a:pPr>
            <a:r>
              <a:rPr sz="1800" spc="-5" dirty="0">
                <a:latin typeface="Calibri"/>
                <a:cs typeface="Calibri"/>
              </a:rPr>
              <a:t>pa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	a	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q</a:t>
            </a:r>
            <a:r>
              <a:rPr sz="1800" dirty="0">
                <a:latin typeface="Calibri"/>
                <a:cs typeface="Calibri"/>
              </a:rPr>
              <a:t>ue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).	</a:t>
            </a:r>
            <a:r>
              <a:rPr sz="1800" spc="-5" dirty="0">
                <a:latin typeface="Calibri"/>
                <a:cs typeface="Calibri"/>
              </a:rPr>
              <a:t>Com</a:t>
            </a:r>
            <a:r>
              <a:rPr sz="1800" dirty="0">
                <a:latin typeface="Calibri"/>
                <a:cs typeface="Calibri"/>
              </a:rPr>
              <a:t>o	e</a:t>
            </a:r>
            <a:r>
              <a:rPr sz="1800" spc="-20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amos	</a:t>
            </a:r>
            <a:r>
              <a:rPr sz="1800" spc="-5" dirty="0">
                <a:latin typeface="Calibri"/>
                <a:cs typeface="Calibri"/>
              </a:rPr>
              <a:t>lida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do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27785" algn="l"/>
                <a:tab pos="1600835" algn="l"/>
                <a:tab pos="2456180" algn="l"/>
                <a:tab pos="3658235" algn="l"/>
              </a:tabLst>
            </a:pPr>
            <a:r>
              <a:rPr sz="1800" spc="-5" dirty="0">
                <a:latin typeface="Calibri"/>
                <a:cs typeface="Calibri"/>
              </a:rPr>
              <a:t>eletricidade,	</a:t>
            </a:r>
            <a:r>
              <a:rPr sz="1800" dirty="0">
                <a:latin typeface="Calibri"/>
                <a:cs typeface="Calibri"/>
              </a:rPr>
              <a:t>é	</a:t>
            </a:r>
            <a:r>
              <a:rPr sz="1800" spc="-5" dirty="0">
                <a:latin typeface="Calibri"/>
                <a:cs typeface="Calibri"/>
              </a:rPr>
              <a:t>sempre	</a:t>
            </a:r>
            <a:r>
              <a:rPr sz="1800" spc="-10" dirty="0">
                <a:latin typeface="Calibri"/>
                <a:cs typeface="Calibri"/>
              </a:rPr>
              <a:t>importante	tomar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9506" y="4612894"/>
            <a:ext cx="5759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com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mui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9182" y="5161915"/>
            <a:ext cx="49466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cuidado.</a:t>
            </a:r>
            <a:r>
              <a:rPr sz="1800" dirty="0">
                <a:latin typeface="Calibri"/>
                <a:cs typeface="Calibri"/>
              </a:rPr>
              <a:t> 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você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causar</a:t>
            </a:r>
            <a:r>
              <a:rPr sz="1800" dirty="0">
                <a:latin typeface="Calibri"/>
                <a:cs typeface="Calibri"/>
              </a:rPr>
              <a:t> 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curto,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literalmente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explodir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</a:t>
            </a:r>
            <a:r>
              <a:rPr sz="1800" spc="-10" dirty="0">
                <a:latin typeface="Calibri"/>
                <a:cs typeface="Calibri"/>
              </a:rPr>
              <a:t> (estou</a:t>
            </a:r>
            <a:r>
              <a:rPr sz="1800" spc="-5" dirty="0">
                <a:latin typeface="Calibri"/>
                <a:cs typeface="Calibri"/>
              </a:rPr>
              <a:t> falando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sério).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1929"/>
            <a:ext cx="5386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latin typeface="Calibri"/>
                <a:cs typeface="Calibri"/>
              </a:rPr>
              <a:t>Testando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fonte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com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multímetro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637158"/>
            <a:ext cx="8268334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4)Para </a:t>
            </a:r>
            <a:r>
              <a:rPr sz="2000" spc="-5" dirty="0">
                <a:latin typeface="Calibri"/>
                <a:cs typeface="Calibri"/>
              </a:rPr>
              <a:t>medir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tensão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cada uma das saídas, </a:t>
            </a:r>
            <a:r>
              <a:rPr sz="2000" spc="-10" dirty="0">
                <a:latin typeface="Calibri"/>
                <a:cs typeface="Calibri"/>
              </a:rPr>
              <a:t>você conecta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pólo </a:t>
            </a:r>
            <a:r>
              <a:rPr sz="2000" spc="-15" dirty="0">
                <a:latin typeface="Calibri"/>
                <a:cs typeface="Calibri"/>
              </a:rPr>
              <a:t>negativo </a:t>
            </a:r>
            <a:r>
              <a:rPr sz="2000" spc="-10" dirty="0">
                <a:latin typeface="Calibri"/>
                <a:cs typeface="Calibri"/>
              </a:rPr>
              <a:t> (preto)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multímetro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pretos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conecta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4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pólo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positivo </a:t>
            </a:r>
            <a:r>
              <a:rPr sz="2000" spc="-5" dirty="0">
                <a:latin typeface="Calibri"/>
                <a:cs typeface="Calibri"/>
              </a:rPr>
              <a:t> (vermelho)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fios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cada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-5" dirty="0">
                <a:latin typeface="Calibri"/>
                <a:cs typeface="Calibri"/>
              </a:rPr>
              <a:t>das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três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cores,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sempre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tomando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muito</a:t>
            </a:r>
            <a:r>
              <a:rPr sz="2000" dirty="0">
                <a:latin typeface="Calibri"/>
                <a:cs typeface="Calibri"/>
              </a:rPr>
              <a:t> cuidado.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788" y="1845563"/>
            <a:ext cx="8684260" cy="4291965"/>
            <a:chOff x="208788" y="1845563"/>
            <a:chExt cx="8684260" cy="4291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788" y="1845563"/>
              <a:ext cx="5658611" cy="42915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8820" y="1845563"/>
              <a:ext cx="3093720" cy="4291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300227"/>
            <a:ext cx="3037332" cy="2197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9825" y="2624454"/>
            <a:ext cx="1924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Conector</a:t>
            </a:r>
            <a:r>
              <a:rPr spc="-20" dirty="0"/>
              <a:t> </a:t>
            </a:r>
            <a:r>
              <a:rPr spc="-30" dirty="0"/>
              <a:t>EPS12V.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140" y="550163"/>
            <a:ext cx="2749295" cy="20528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5267" y="3770376"/>
            <a:ext cx="3488435" cy="26167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68727" y="6463385"/>
            <a:ext cx="3961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EPS12V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 uma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placa-mãe.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8782" y="2752725"/>
            <a:ext cx="4404360" cy="842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800" dirty="0">
                <a:latin typeface="Arial MT"/>
                <a:cs typeface="Arial MT"/>
              </a:rPr>
              <a:t>Em</a:t>
            </a:r>
            <a:r>
              <a:rPr sz="1800" spc="-5" dirty="0">
                <a:latin typeface="Arial MT"/>
                <a:cs typeface="Arial MT"/>
              </a:rPr>
              <a:t> algumas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fontes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EPS12V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 obtido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juntando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conectores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ATX12V.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281940"/>
            <a:ext cx="2429256" cy="17297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129155"/>
            <a:ext cx="3501390" cy="875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99300"/>
              </a:lnSpc>
              <a:spcBef>
                <a:spcPts val="114"/>
              </a:spcBef>
            </a:pP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conector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PEG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seis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pinos.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Esta fonte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 alimentação </a:t>
            </a:r>
            <a:r>
              <a:rPr sz="1400" dirty="0">
                <a:latin typeface="Arial MT"/>
                <a:cs typeface="Arial MT"/>
              </a:rPr>
              <a:t>em </a:t>
            </a:r>
            <a:r>
              <a:rPr sz="1400" spc="-5" dirty="0">
                <a:latin typeface="Arial MT"/>
                <a:cs typeface="Arial MT"/>
              </a:rPr>
              <a:t>particular </a:t>
            </a:r>
            <a:r>
              <a:rPr sz="1400" dirty="0">
                <a:latin typeface="Arial MT"/>
                <a:cs typeface="Arial MT"/>
              </a:rPr>
              <a:t>tem </a:t>
            </a:r>
            <a:r>
              <a:rPr sz="1400" spc="-5" dirty="0">
                <a:latin typeface="Arial MT"/>
                <a:cs typeface="Arial MT"/>
              </a:rPr>
              <a:t>dois pinos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extras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para</a:t>
            </a:r>
            <a:r>
              <a:rPr sz="1400" spc="-5" dirty="0">
                <a:latin typeface="Arial MT"/>
                <a:cs typeface="Arial MT"/>
              </a:rPr>
              <a:t> você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transformar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este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plugue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seis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plugue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oito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pinos.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9952" y="74676"/>
            <a:ext cx="3307079" cy="25979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56025" marR="5080">
              <a:lnSpc>
                <a:spcPct val="98900"/>
              </a:lnSpc>
              <a:spcBef>
                <a:spcPts val="120"/>
              </a:spcBef>
            </a:pPr>
            <a:r>
              <a:rPr spc="-5" dirty="0"/>
              <a:t>Um</a:t>
            </a:r>
            <a:r>
              <a:rPr spc="-15" dirty="0"/>
              <a:t> </a:t>
            </a:r>
            <a:r>
              <a:rPr spc="-5" dirty="0"/>
              <a:t>conector</a:t>
            </a:r>
            <a:r>
              <a:rPr dirty="0"/>
              <a:t> PEG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5" dirty="0"/>
              <a:t>seis </a:t>
            </a:r>
            <a:r>
              <a:rPr spc="-484" dirty="0"/>
              <a:t> </a:t>
            </a:r>
            <a:r>
              <a:rPr spc="-5" dirty="0"/>
              <a:t>pinos</a:t>
            </a:r>
            <a:r>
              <a:rPr dirty="0"/>
              <a:t> </a:t>
            </a:r>
            <a:r>
              <a:rPr spc="-5" dirty="0"/>
              <a:t>em</a:t>
            </a:r>
            <a:r>
              <a:rPr spc="-10" dirty="0"/>
              <a:t> </a:t>
            </a:r>
            <a:r>
              <a:rPr spc="-5" dirty="0"/>
              <a:t>uma placa de </a:t>
            </a:r>
            <a:r>
              <a:rPr dirty="0"/>
              <a:t> </a:t>
            </a:r>
            <a:r>
              <a:rPr spc="-5" dirty="0"/>
              <a:t>vídeo.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0867" y="4110482"/>
            <a:ext cx="2065020" cy="2136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2023" y="4139184"/>
            <a:ext cx="3599687" cy="21214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07794" y="6447840"/>
            <a:ext cx="523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alimentação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65" dirty="0">
                <a:latin typeface="Arial MT"/>
                <a:cs typeface="Arial MT"/>
              </a:rPr>
              <a:t>SATA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rígido.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79" y="173736"/>
            <a:ext cx="4128516" cy="30464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86939" y="3361435"/>
            <a:ext cx="416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Plugues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periféricos.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9932" y="173736"/>
            <a:ext cx="4081271" cy="3046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856" y="3828224"/>
            <a:ext cx="3902964" cy="2476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0767" y="3709415"/>
            <a:ext cx="4250436" cy="26380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86939" y="6452412"/>
            <a:ext cx="38087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alimentação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disquete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3526" y="195529"/>
            <a:ext cx="2307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5" dirty="0">
                <a:latin typeface="Calibri"/>
                <a:cs typeface="Calibri"/>
              </a:rPr>
              <a:t>POTÊNCIA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(P)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70" y="964184"/>
            <a:ext cx="7220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alibri"/>
                <a:cs typeface="Calibri"/>
              </a:rPr>
              <a:t>QUANTO </a:t>
            </a:r>
            <a:r>
              <a:rPr sz="2400" b="1" spc="-5" dirty="0">
                <a:latin typeface="Calibri"/>
                <a:cs typeface="Calibri"/>
              </a:rPr>
              <a:t>MAIOR </a:t>
            </a:r>
            <a:r>
              <a:rPr sz="2400" b="1" spc="-10" dirty="0">
                <a:latin typeface="Calibri"/>
                <a:cs typeface="Calibri"/>
              </a:rPr>
              <a:t>FOR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POTÊNCIA </a:t>
            </a:r>
            <a:r>
              <a:rPr sz="2400" b="1" spc="-5" dirty="0">
                <a:latin typeface="Calibri"/>
                <a:cs typeface="Calibri"/>
              </a:rPr>
              <a:t>DE </a:t>
            </a:r>
            <a:r>
              <a:rPr sz="2400" b="1" dirty="0">
                <a:latin typeface="Calibri"/>
                <a:cs typeface="Calibri"/>
              </a:rPr>
              <a:t>UMA </a:t>
            </a:r>
            <a:r>
              <a:rPr sz="2400" b="1" spc="-5" dirty="0">
                <a:latin typeface="Calibri"/>
                <a:cs typeface="Calibri"/>
              </a:rPr>
              <a:t>FONTE DE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ALIMENTAÇÃO, </a:t>
            </a:r>
            <a:r>
              <a:rPr sz="2400" b="1" spc="-5" dirty="0">
                <a:latin typeface="Calibri"/>
                <a:cs typeface="Calibri"/>
              </a:rPr>
              <a:t>MAIS </a:t>
            </a:r>
            <a:r>
              <a:rPr sz="2400" b="1" spc="-10" dirty="0">
                <a:latin typeface="Calibri"/>
                <a:cs typeface="Calibri"/>
              </a:rPr>
              <a:t>PLACAS 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PERIFÉRICOS PODEM </a:t>
            </a:r>
            <a:r>
              <a:rPr sz="2400" b="1" spc="5" dirty="0">
                <a:latin typeface="Calibri"/>
                <a:cs typeface="Calibri"/>
              </a:rPr>
              <a:t>SER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INSTALADOS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2453639"/>
            <a:ext cx="4930140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868" y="96011"/>
            <a:ext cx="8496300" cy="3333115"/>
            <a:chOff x="467868" y="96011"/>
            <a:chExt cx="8496300" cy="3333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8" y="693420"/>
              <a:ext cx="8208264" cy="27355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876" y="96011"/>
              <a:ext cx="3860291" cy="6461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03876" y="96011"/>
            <a:ext cx="3860800" cy="64643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latin typeface="Calibri"/>
                <a:cs typeface="Calibri"/>
              </a:rPr>
              <a:t>POTÊNCIA </a:t>
            </a:r>
            <a:r>
              <a:rPr sz="1800" b="1" dirty="0">
                <a:latin typeface="Calibri"/>
                <a:cs typeface="Calibri"/>
              </a:rPr>
              <a:t>(W)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TENSÃO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(V)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CORRENTE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561" y="204977"/>
            <a:ext cx="3949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CALCULANDO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POTÊNCIA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DA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FONTE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7923" y="3572255"/>
            <a:ext cx="5788152" cy="27371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0442" y="6328664"/>
            <a:ext cx="6268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  <a:hlinkClick r:id="rId5"/>
              </a:rPr>
              <a:t>http://www.extreme.outervision.com/psucalculatorlite.jsp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15315"/>
            <a:ext cx="2745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Ate</a:t>
            </a:r>
            <a:r>
              <a:rPr sz="3600" b="1" dirty="0">
                <a:latin typeface="Arial"/>
                <a:cs typeface="Arial"/>
              </a:rPr>
              <a:t>r</a:t>
            </a:r>
            <a:r>
              <a:rPr sz="3600" b="1" spc="-5" dirty="0">
                <a:latin typeface="Arial"/>
                <a:cs typeface="Arial"/>
              </a:rPr>
              <a:t>ram</a:t>
            </a:r>
            <a:r>
              <a:rPr sz="3600" b="1" dirty="0">
                <a:latin typeface="Arial"/>
                <a:cs typeface="Arial"/>
              </a:rPr>
              <a:t>ento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2376" y="477012"/>
            <a:ext cx="2540507" cy="3599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997458"/>
            <a:ext cx="8484235" cy="511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68165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computador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deve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ligado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elétrica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aterramento,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usando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tomadas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3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pinos:</a:t>
            </a:r>
            <a:endParaRPr sz="2200">
              <a:latin typeface="Calibri"/>
              <a:cs typeface="Calibri"/>
            </a:endParaRPr>
          </a:p>
          <a:p>
            <a:pPr marL="12700" marR="7386955">
              <a:lnSpc>
                <a:spcPct val="100000"/>
              </a:lnSpc>
              <a:spcBef>
                <a:spcPts val="580"/>
              </a:spcBef>
            </a:pPr>
            <a:r>
              <a:rPr sz="2400" b="1" spc="-35" dirty="0">
                <a:latin typeface="Calibri"/>
                <a:cs typeface="Calibri"/>
              </a:rPr>
              <a:t>FASE 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NE</a:t>
            </a:r>
            <a:r>
              <a:rPr sz="2400" b="1" spc="5" dirty="0">
                <a:latin typeface="Calibri"/>
                <a:cs typeface="Calibri"/>
              </a:rPr>
              <a:t>U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2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O  </a:t>
            </a:r>
            <a:r>
              <a:rPr sz="2400" b="1" spc="-5" dirty="0">
                <a:latin typeface="Calibri"/>
                <a:cs typeface="Calibri"/>
              </a:rPr>
              <a:t>TERRA</a:t>
            </a:r>
            <a:endParaRPr sz="2400">
              <a:latin typeface="Calibri"/>
              <a:cs typeface="Calibri"/>
            </a:endParaRPr>
          </a:p>
          <a:p>
            <a:pPr marL="12700" marR="4491355">
              <a:lnSpc>
                <a:spcPct val="100000"/>
              </a:lnSpc>
              <a:spcBef>
                <a:spcPts val="620"/>
              </a:spcBef>
            </a:pP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5" dirty="0">
                <a:latin typeface="Calibri"/>
                <a:cs typeface="Calibri"/>
              </a:rPr>
              <a:t>altamente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recomendável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ainda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spc="-5" dirty="0">
                <a:latin typeface="Calibri"/>
                <a:cs typeface="Calibri"/>
              </a:rPr>
              <a:t>seja usado</a:t>
            </a:r>
            <a:r>
              <a:rPr sz="2200" spc="-10" dirty="0">
                <a:latin typeface="Calibri"/>
                <a:cs typeface="Calibri"/>
              </a:rPr>
              <a:t> 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estabilizador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voltagem.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Calibri"/>
              <a:cs typeface="Calibri"/>
            </a:endParaRPr>
          </a:p>
          <a:p>
            <a:pPr marL="67945" marR="5080" algn="just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Calibri"/>
                <a:cs typeface="Calibri"/>
              </a:rPr>
              <a:t>O </a:t>
            </a:r>
            <a:r>
              <a:rPr sz="2200" spc="-10" dirty="0">
                <a:latin typeface="Calibri"/>
                <a:cs typeface="Calibri"/>
              </a:rPr>
              <a:t>objetivo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20" dirty="0">
                <a:latin typeface="Calibri"/>
                <a:cs typeface="Calibri"/>
              </a:rPr>
              <a:t>terra </a:t>
            </a:r>
            <a:r>
              <a:rPr sz="2200" spc="-5" dirty="0">
                <a:latin typeface="Calibri"/>
                <a:cs typeface="Calibri"/>
              </a:rPr>
              <a:t>é </a:t>
            </a:r>
            <a:r>
              <a:rPr sz="2200" spc="-15" dirty="0">
                <a:latin typeface="Calibri"/>
                <a:cs typeface="Calibri"/>
              </a:rPr>
              <a:t>manter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20" dirty="0">
                <a:latin typeface="Calibri"/>
                <a:cs typeface="Calibri"/>
              </a:rPr>
              <a:t>carcaça </a:t>
            </a:r>
            <a:r>
              <a:rPr sz="2200" spc="-15" dirty="0">
                <a:latin typeface="Calibri"/>
                <a:cs typeface="Calibri"/>
              </a:rPr>
              <a:t>externa </a:t>
            </a:r>
            <a:r>
              <a:rPr sz="2200" spc="-5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equipamento ligada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potencial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ZERO,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mesmo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solo,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evitando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usuário</a:t>
            </a:r>
            <a:r>
              <a:rPr sz="2200" spc="-5" dirty="0">
                <a:latin typeface="Calibri"/>
                <a:cs typeface="Calibri"/>
              </a:rPr>
              <a:t> tome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choques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fazendo</a:t>
            </a:r>
            <a:r>
              <a:rPr sz="2200" spc="-10" dirty="0">
                <a:latin typeface="Calibri"/>
                <a:cs typeface="Calibri"/>
              </a:rPr>
              <a:t> com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cargas</a:t>
            </a:r>
            <a:r>
              <a:rPr sz="2200" spc="-15" dirty="0">
                <a:latin typeface="Calibri"/>
                <a:cs typeface="Calibri"/>
              </a:rPr>
              <a:t> estáticas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não</a:t>
            </a:r>
            <a:r>
              <a:rPr sz="2200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acumulem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equipamento,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sendo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rapidamente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dissipadas</a:t>
            </a:r>
            <a:r>
              <a:rPr sz="2200" spc="-20" dirty="0">
                <a:latin typeface="Calibri"/>
                <a:cs typeface="Calibri"/>
              </a:rPr>
              <a:t> para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solo.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883" y="620268"/>
            <a:ext cx="1831848" cy="344728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1" y="204977"/>
            <a:ext cx="3949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CALCULANDO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POTÊNCIA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DA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FONTE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36" y="711708"/>
            <a:ext cx="7620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4" y="478536"/>
            <a:ext cx="8719185" cy="5699760"/>
            <a:chOff x="176784" y="478536"/>
            <a:chExt cx="8719185" cy="5699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2" y="481584"/>
              <a:ext cx="8712708" cy="56936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32" y="481584"/>
              <a:ext cx="8712835" cy="5694045"/>
            </a:xfrm>
            <a:custGeom>
              <a:avLst/>
              <a:gdLst/>
              <a:ahLst/>
              <a:cxnLst/>
              <a:rect l="l" t="t" r="r" b="b"/>
              <a:pathLst>
                <a:path w="8712835" h="5694045">
                  <a:moveTo>
                    <a:pt x="0" y="5693664"/>
                  </a:moveTo>
                  <a:lnTo>
                    <a:pt x="8712708" y="5693664"/>
                  </a:lnTo>
                  <a:lnTo>
                    <a:pt x="8712708" y="0"/>
                  </a:lnTo>
                  <a:lnTo>
                    <a:pt x="0" y="0"/>
                  </a:lnTo>
                  <a:lnTo>
                    <a:pt x="0" y="5693664"/>
                  </a:lnTo>
                  <a:close/>
                </a:path>
              </a:pathLst>
            </a:custGeom>
            <a:ln w="6096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8267" y="494791"/>
            <a:ext cx="8475345" cy="499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Problemas</a:t>
            </a:r>
            <a:r>
              <a:rPr sz="24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fontes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defeituosas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30" dirty="0">
                <a:latin typeface="Calibri"/>
                <a:cs typeface="Calibri"/>
              </a:rPr>
              <a:t>TRAVAMENTOS.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BAD</a:t>
            </a:r>
            <a:r>
              <a:rPr sz="2400" b="1" spc="-15" dirty="0">
                <a:latin typeface="Calibri"/>
                <a:cs typeface="Calibri"/>
              </a:rPr>
              <a:t> BLOCKS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DISCO RÍGIDO.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lógico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físico.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caso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Bad </a:t>
            </a:r>
            <a:r>
              <a:rPr sz="2400" spc="-5" dirty="0">
                <a:latin typeface="Calibri"/>
                <a:cs typeface="Calibri"/>
              </a:rPr>
              <a:t>block lógico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causado por </a:t>
            </a:r>
            <a:r>
              <a:rPr sz="2400" spc="-10" dirty="0">
                <a:latin typeface="Calibri"/>
                <a:cs typeface="Calibri"/>
              </a:rPr>
              <a:t>erros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sistema, erros </a:t>
            </a:r>
            <a:r>
              <a:rPr sz="2400" spc="-5" dirty="0">
                <a:latin typeface="Calibri"/>
                <a:cs typeface="Calibri"/>
              </a:rPr>
              <a:t>causados por </a:t>
            </a:r>
            <a:r>
              <a:rPr sz="2400" spc="-15" dirty="0">
                <a:latin typeface="Calibri"/>
                <a:cs typeface="Calibri"/>
              </a:rPr>
              <a:t>formatações </a:t>
            </a:r>
            <a:r>
              <a:rPr sz="2400" spc="-5" dirty="0">
                <a:latin typeface="Calibri"/>
                <a:cs typeface="Calibri"/>
              </a:rPr>
              <a:t>erradas,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particionamento </a:t>
            </a:r>
            <a:r>
              <a:rPr sz="2400" spc="-5" dirty="0">
                <a:latin typeface="Calibri"/>
                <a:cs typeface="Calibri"/>
              </a:rPr>
              <a:t>inadequado, </a:t>
            </a:r>
            <a:r>
              <a:rPr sz="2400" dirty="0">
                <a:latin typeface="Calibri"/>
                <a:cs typeface="Calibri"/>
              </a:rPr>
              <a:t>além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vírus </a:t>
            </a:r>
            <a:r>
              <a:rPr sz="2400" spc="-5" dirty="0">
                <a:latin typeface="Calibri"/>
                <a:cs typeface="Calibri"/>
              </a:rPr>
              <a:t>que tbm 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fazer </a:t>
            </a:r>
            <a:r>
              <a:rPr sz="2400" spc="-5" dirty="0">
                <a:latin typeface="Calibri"/>
                <a:cs typeface="Calibri"/>
              </a:rPr>
              <a:t>isso. já os </a:t>
            </a:r>
            <a:r>
              <a:rPr sz="2400" spc="-10" dirty="0">
                <a:latin typeface="Calibri"/>
                <a:cs typeface="Calibri"/>
              </a:rPr>
              <a:t>físicos </a:t>
            </a:r>
            <a:r>
              <a:rPr sz="2400" spc="-5" dirty="0">
                <a:latin typeface="Calibri"/>
                <a:cs typeface="Calibri"/>
              </a:rPr>
              <a:t>são causados por quedas de energia, 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apagões, esbarroes no </a:t>
            </a:r>
            <a:r>
              <a:rPr sz="2400" dirty="0">
                <a:latin typeface="Calibri"/>
                <a:cs typeface="Calibri"/>
              </a:rPr>
              <a:t>Hd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ele em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até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má</a:t>
            </a:r>
            <a:r>
              <a:rPr sz="2400" spc="-10" dirty="0">
                <a:latin typeface="Calibri"/>
                <a:cs typeface="Calibri"/>
              </a:rPr>
              <a:t> alimentação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 energia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HD.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ERROS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GPF: </a:t>
            </a:r>
            <a:r>
              <a:rPr sz="2400" spc="-15" dirty="0">
                <a:latin typeface="Calibri"/>
                <a:cs typeface="Calibri"/>
              </a:rPr>
              <a:t>Falha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Proteção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Geral.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RESETS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ALEATÓRIOS.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4" y="473963"/>
            <a:ext cx="8862060" cy="6007735"/>
            <a:chOff x="176784" y="473963"/>
            <a:chExt cx="8862060" cy="6007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2" y="477011"/>
              <a:ext cx="8855964" cy="60015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32" y="477011"/>
              <a:ext cx="8856345" cy="6002020"/>
            </a:xfrm>
            <a:custGeom>
              <a:avLst/>
              <a:gdLst/>
              <a:ahLst/>
              <a:cxnLst/>
              <a:rect l="l" t="t" r="r" b="b"/>
              <a:pathLst>
                <a:path w="8856345" h="6002020">
                  <a:moveTo>
                    <a:pt x="0" y="6001512"/>
                  </a:moveTo>
                  <a:lnTo>
                    <a:pt x="8855964" y="6001512"/>
                  </a:lnTo>
                  <a:lnTo>
                    <a:pt x="8855964" y="0"/>
                  </a:lnTo>
                  <a:lnTo>
                    <a:pt x="0" y="0"/>
                  </a:lnTo>
                  <a:lnTo>
                    <a:pt x="0" y="6001512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267" y="651763"/>
            <a:ext cx="33496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sinal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Power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Good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559" y="1221740"/>
            <a:ext cx="859853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proteção para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comunicar </a:t>
            </a:r>
            <a:r>
              <a:rPr sz="2400" dirty="0">
                <a:latin typeface="Calibri"/>
                <a:cs typeface="Calibri"/>
              </a:rPr>
              <a:t>à máquina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fonte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está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apresentando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correto.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sinal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Power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existir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interrompido,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geralmente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15" dirty="0">
                <a:latin typeface="Calibri"/>
                <a:cs typeface="Calibri"/>
              </a:rPr>
              <a:t>desliga </a:t>
            </a:r>
            <a:r>
              <a:rPr sz="2400" spc="-10" dirty="0">
                <a:latin typeface="Calibri"/>
                <a:cs typeface="Calibri"/>
              </a:rPr>
              <a:t>automaticamente. </a:t>
            </a:r>
            <a:r>
              <a:rPr sz="2400" spc="-5" dirty="0">
                <a:latin typeface="Calibri"/>
                <a:cs typeface="Calibri"/>
              </a:rPr>
              <a:t>Isso </a:t>
            </a:r>
            <a:r>
              <a:rPr sz="2400" spc="-15" dirty="0">
                <a:latin typeface="Calibri"/>
                <a:cs typeface="Calibri"/>
              </a:rPr>
              <a:t>ocorre </a:t>
            </a:r>
            <a:r>
              <a:rPr sz="2400" spc="-10" dirty="0">
                <a:latin typeface="Calibri"/>
                <a:cs typeface="Calibri"/>
              </a:rPr>
              <a:t> porque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interrupção </a:t>
            </a:r>
            <a:r>
              <a:rPr sz="2400" spc="-5" dirty="0">
                <a:latin typeface="Calibri"/>
                <a:cs typeface="Calibri"/>
              </a:rPr>
              <a:t>do sinal indica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dispositivo </a:t>
            </a:r>
            <a:r>
              <a:rPr sz="2400" spc="-15" dirty="0">
                <a:latin typeface="Calibri"/>
                <a:cs typeface="Calibri"/>
              </a:rPr>
              <a:t>está </a:t>
            </a:r>
            <a:r>
              <a:rPr sz="2400" spc="-10" dirty="0">
                <a:latin typeface="Calibri"/>
                <a:cs typeface="Calibri"/>
              </a:rPr>
              <a:t>operando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15" dirty="0">
                <a:latin typeface="Calibri"/>
                <a:cs typeface="Calibri"/>
              </a:rPr>
              <a:t> voltagens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alteradas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isso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danificar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permanentemente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componente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capaz de </a:t>
            </a:r>
            <a:r>
              <a:rPr sz="2400" dirty="0">
                <a:latin typeface="Calibri"/>
                <a:cs typeface="Calibri"/>
              </a:rPr>
              <a:t>impedir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chips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enquanto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não</a:t>
            </a:r>
            <a:r>
              <a:rPr sz="2400" spc="-10" dirty="0">
                <a:latin typeface="Calibri"/>
                <a:cs typeface="Calibri"/>
              </a:rPr>
              <a:t> houver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tensões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aceitáveis.</a:t>
            </a:r>
            <a:endParaRPr sz="2400">
              <a:latin typeface="Calibri"/>
              <a:cs typeface="Calibri"/>
            </a:endParaRPr>
          </a:p>
          <a:p>
            <a:pPr marL="36830" marR="2984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2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5" dirty="0">
                <a:latin typeface="Calibri"/>
                <a:cs typeface="Calibri"/>
              </a:rPr>
              <a:t>recurso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spc="-5" dirty="0">
                <a:latin typeface="Calibri"/>
                <a:cs typeface="Calibri"/>
              </a:rPr>
              <a:t>já no </a:t>
            </a:r>
            <a:r>
              <a:rPr sz="2400" spc="-15" dirty="0">
                <a:latin typeface="Calibri"/>
                <a:cs typeface="Calibri"/>
              </a:rPr>
              <a:t>padrão </a:t>
            </a:r>
            <a:r>
              <a:rPr sz="2400" spc="-150" dirty="0">
                <a:latin typeface="Calibri"/>
                <a:cs typeface="Calibri"/>
              </a:rPr>
              <a:t>AT.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caso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padrão </a:t>
            </a:r>
            <a:r>
              <a:rPr sz="2400" spc="-55" dirty="0">
                <a:latin typeface="Calibri"/>
                <a:cs typeface="Calibri"/>
              </a:rPr>
              <a:t>ATX,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sinal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recebe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Power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(PWR_OK)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spc="-10" dirty="0">
                <a:latin typeface="Calibri"/>
                <a:cs typeface="Calibri"/>
              </a:rPr>
              <a:t>existência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disponibilização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tensões de </a:t>
            </a:r>
            <a:r>
              <a:rPr sz="2400" dirty="0">
                <a:latin typeface="Calibri"/>
                <a:cs typeface="Calibri"/>
              </a:rPr>
              <a:t>5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3,3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30" dirty="0">
                <a:latin typeface="Calibri"/>
                <a:cs typeface="Calibri"/>
              </a:rPr>
              <a:t>V.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7868" y="719327"/>
            <a:ext cx="6495415" cy="5949950"/>
            <a:chOff x="467868" y="719327"/>
            <a:chExt cx="6495415" cy="5949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3762755"/>
              <a:ext cx="3183635" cy="29062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3008376"/>
              <a:ext cx="3384804" cy="22920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868" y="719327"/>
              <a:ext cx="3095244" cy="23865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72464" y="2772536"/>
            <a:ext cx="61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OCZ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8509" y="5312460"/>
            <a:ext cx="2076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Cooler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48071" y="548640"/>
            <a:ext cx="3189731" cy="318973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19927" y="3298952"/>
            <a:ext cx="1578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Thermaltake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7701" y="5875426"/>
            <a:ext cx="1627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nt</a:t>
            </a:r>
            <a:r>
              <a:rPr sz="2800" spc="-5" dirty="0">
                <a:latin typeface="Calibri"/>
                <a:cs typeface="Calibri"/>
              </a:rPr>
              <a:t>eam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4339" y="369773"/>
            <a:ext cx="614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Alguns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Modelos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Fonte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Alimentação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8176" y="0"/>
            <a:ext cx="496189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860" marR="5080" indent="-899794">
              <a:lnSpc>
                <a:spcPct val="150100"/>
              </a:lnSpc>
              <a:spcBef>
                <a:spcPts val="100"/>
              </a:spcBef>
            </a:pPr>
            <a:r>
              <a:rPr sz="2800" b="1" spc="-5" dirty="0">
                <a:latin typeface="Calibri"/>
                <a:cs typeface="Calibri"/>
              </a:rPr>
              <a:t>Alguns </a:t>
            </a:r>
            <a:r>
              <a:rPr sz="2800" b="1" spc="-10" dirty="0">
                <a:latin typeface="Calibri"/>
                <a:cs typeface="Calibri"/>
              </a:rPr>
              <a:t>Modelos</a:t>
            </a:r>
            <a:r>
              <a:rPr sz="2800" b="1" spc="-5" dirty="0">
                <a:latin typeface="Calibri"/>
                <a:cs typeface="Calibri"/>
              </a:rPr>
              <a:t> de </a:t>
            </a:r>
            <a:r>
              <a:rPr sz="2800" b="1" spc="-10" dirty="0">
                <a:latin typeface="Calibri"/>
                <a:cs typeface="Calibri"/>
              </a:rPr>
              <a:t>“Imitação”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Fonte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0" dirty="0">
                <a:latin typeface="Calibri"/>
                <a:cs typeface="Calibri"/>
              </a:rPr>
              <a:t>Alimentação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437" y="4011548"/>
            <a:ext cx="21939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Leadership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1459" y="1629155"/>
            <a:ext cx="5615940" cy="4052570"/>
            <a:chOff x="251459" y="1629155"/>
            <a:chExt cx="5615940" cy="4052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" y="1629155"/>
              <a:ext cx="3810000" cy="23713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5431" y="3351276"/>
              <a:ext cx="2791968" cy="233019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983983" y="4102353"/>
            <a:ext cx="143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Arial"/>
                <a:cs typeface="Arial"/>
              </a:rPr>
              <a:t>Clone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0552" y="1540763"/>
            <a:ext cx="2750820" cy="22204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25341" y="5888837"/>
            <a:ext cx="1517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Hun</a:t>
            </a:r>
            <a:r>
              <a:rPr sz="3200" spc="-10" dirty="0">
                <a:latin typeface="Arial MT"/>
                <a:cs typeface="Arial MT"/>
              </a:rPr>
              <a:t>t</a:t>
            </a:r>
            <a:r>
              <a:rPr sz="3200" dirty="0">
                <a:latin typeface="Arial MT"/>
                <a:cs typeface="Arial MT"/>
              </a:rPr>
              <a:t>key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Proteção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17" y="930655"/>
            <a:ext cx="851090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Curto-Circuito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(SCP,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Short-Circuit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como o </a:t>
            </a:r>
            <a:r>
              <a:rPr sz="2200" dirty="0">
                <a:latin typeface="Arial MT"/>
                <a:cs typeface="Arial MT"/>
              </a:rPr>
              <a:t>nome </a:t>
            </a:r>
            <a:r>
              <a:rPr sz="2200" spc="-5" dirty="0">
                <a:latin typeface="Arial MT"/>
                <a:cs typeface="Arial MT"/>
              </a:rPr>
              <a:t>já </a:t>
            </a:r>
            <a:r>
              <a:rPr sz="2200" dirty="0">
                <a:latin typeface="Arial MT"/>
                <a:cs typeface="Arial MT"/>
              </a:rPr>
              <a:t>sugere, </a:t>
            </a:r>
            <a:r>
              <a:rPr sz="2200" spc="-5" dirty="0">
                <a:latin typeface="Arial MT"/>
                <a:cs typeface="Arial MT"/>
              </a:rPr>
              <a:t>a função desta proteção é desligar a fonte </a:t>
            </a:r>
            <a:r>
              <a:rPr sz="2200" dirty="0">
                <a:latin typeface="Arial MT"/>
                <a:cs typeface="Arial MT"/>
              </a:rPr>
              <a:t> caso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qualquer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saída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estiver</a:t>
            </a:r>
            <a:r>
              <a:rPr sz="2200" dirty="0">
                <a:latin typeface="Arial MT"/>
                <a:cs typeface="Arial MT"/>
              </a:rPr>
              <a:t> em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curto.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Esta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dirty="0">
                <a:latin typeface="Arial MT"/>
                <a:cs typeface="Arial MT"/>
              </a:rPr>
              <a:t> uma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obrigatória.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Subtensão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(UVP,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Under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Voltage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desliga </a:t>
            </a:r>
            <a:r>
              <a:rPr sz="2200" spc="-5" dirty="0">
                <a:latin typeface="Arial MT"/>
                <a:cs typeface="Arial MT"/>
              </a:rPr>
              <a:t>a fonte caso a tensão em </a:t>
            </a:r>
            <a:r>
              <a:rPr sz="2200" dirty="0">
                <a:latin typeface="Arial MT"/>
                <a:cs typeface="Arial MT"/>
              </a:rPr>
              <a:t>qualquer das </a:t>
            </a:r>
            <a:r>
              <a:rPr sz="2200" spc="-5" dirty="0">
                <a:latin typeface="Arial MT"/>
                <a:cs typeface="Arial MT"/>
              </a:rPr>
              <a:t>saídas dela estiver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abaixo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opcional.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buSzPct val="95454"/>
              <a:buChar char="•"/>
              <a:tabLst>
                <a:tab pos="112395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Sobretensão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(OVP,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Voltage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</a:t>
            </a:r>
            <a:r>
              <a:rPr sz="2200" dirty="0">
                <a:latin typeface="Arial MT"/>
                <a:cs typeface="Arial MT"/>
              </a:rPr>
              <a:t> desliga </a:t>
            </a:r>
            <a:r>
              <a:rPr sz="2200" spc="-5" dirty="0">
                <a:latin typeface="Arial MT"/>
                <a:cs typeface="Arial MT"/>
              </a:rPr>
              <a:t>a fonte caso a tensão em </a:t>
            </a:r>
            <a:r>
              <a:rPr sz="2200" dirty="0">
                <a:latin typeface="Arial MT"/>
                <a:cs typeface="Arial MT"/>
              </a:rPr>
              <a:t>qualquer das </a:t>
            </a:r>
            <a:r>
              <a:rPr sz="2200" spc="-5" dirty="0">
                <a:latin typeface="Arial MT"/>
                <a:cs typeface="Arial MT"/>
              </a:rPr>
              <a:t>saídas dela estiver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acima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4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obrigatória.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198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Proteção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290" y="800811"/>
            <a:ext cx="871410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Sobrecarga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Corrente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(OCP,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Over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Current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desliga o barramento </a:t>
            </a:r>
            <a:r>
              <a:rPr sz="2200" dirty="0">
                <a:latin typeface="Arial MT"/>
                <a:cs typeface="Arial MT"/>
              </a:rPr>
              <a:t>que </a:t>
            </a:r>
            <a:r>
              <a:rPr sz="2200" spc="-5" dirty="0">
                <a:latin typeface="Arial MT"/>
                <a:cs typeface="Arial MT"/>
              </a:rPr>
              <a:t>está sendo </a:t>
            </a:r>
            <a:r>
              <a:rPr sz="2200" dirty="0">
                <a:latin typeface="Arial MT"/>
                <a:cs typeface="Arial MT"/>
              </a:rPr>
              <a:t>monitorando </a:t>
            </a:r>
            <a:r>
              <a:rPr sz="2200" spc="-5" dirty="0">
                <a:latin typeface="Arial MT"/>
                <a:cs typeface="Arial MT"/>
              </a:rPr>
              <a:t>caso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este barramento esteja extraindo mais do que um </a:t>
            </a:r>
            <a:r>
              <a:rPr sz="2200" dirty="0">
                <a:latin typeface="Arial MT"/>
                <a:cs typeface="Arial MT"/>
              </a:rPr>
              <a:t>determinado </a:t>
            </a:r>
            <a:r>
              <a:rPr sz="2200" spc="-20" dirty="0">
                <a:latin typeface="Arial MT"/>
                <a:cs typeface="Arial MT"/>
              </a:rPr>
              <a:t>valor. 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 é </a:t>
            </a:r>
            <a:r>
              <a:rPr sz="2200" dirty="0">
                <a:latin typeface="Arial MT"/>
                <a:cs typeface="Arial MT"/>
              </a:rPr>
              <a:t>uma </a:t>
            </a:r>
            <a:r>
              <a:rPr sz="2200" spc="-5" dirty="0">
                <a:latin typeface="Arial MT"/>
                <a:cs typeface="Arial MT"/>
              </a:rPr>
              <a:t>proteção </a:t>
            </a:r>
            <a:r>
              <a:rPr sz="2200" dirty="0">
                <a:latin typeface="Arial MT"/>
                <a:cs typeface="Arial MT"/>
              </a:rPr>
              <a:t>obrigatória. Leia </a:t>
            </a:r>
            <a:r>
              <a:rPr sz="2200" spc="-5" dirty="0">
                <a:latin typeface="Arial MT"/>
                <a:cs typeface="Arial MT"/>
              </a:rPr>
              <a:t>a página anterior </a:t>
            </a:r>
            <a:r>
              <a:rPr sz="2200" dirty="0">
                <a:latin typeface="Arial MT"/>
                <a:cs typeface="Arial MT"/>
              </a:rPr>
              <a:t>para </a:t>
            </a:r>
            <a:r>
              <a:rPr sz="2200" spc="-5" dirty="0">
                <a:latin typeface="Arial MT"/>
                <a:cs typeface="Arial MT"/>
              </a:rPr>
              <a:t>mais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detalhes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3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Sobrecarga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Potência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5" dirty="0">
                <a:latin typeface="Arial MT"/>
                <a:cs typeface="Arial MT"/>
              </a:rPr>
              <a:t>(OPP,</a:t>
            </a:r>
            <a:r>
              <a:rPr sz="2200" spc="484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Power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Protection, ou </a:t>
            </a:r>
            <a:r>
              <a:rPr sz="2200" spc="-75" dirty="0">
                <a:latin typeface="Arial MT"/>
                <a:cs typeface="Arial MT"/>
              </a:rPr>
              <a:t>OLP, </a:t>
            </a:r>
            <a:r>
              <a:rPr sz="2200" spc="-5" dirty="0">
                <a:latin typeface="Arial MT"/>
                <a:cs typeface="Arial MT"/>
              </a:rPr>
              <a:t>Over Load </a:t>
            </a:r>
            <a:r>
              <a:rPr sz="2200" dirty="0">
                <a:latin typeface="Arial MT"/>
                <a:cs typeface="Arial MT"/>
              </a:rPr>
              <a:t>Protection): </a:t>
            </a:r>
            <a:r>
              <a:rPr sz="2200" spc="-5" dirty="0">
                <a:latin typeface="Arial MT"/>
                <a:cs typeface="Arial MT"/>
              </a:rPr>
              <a:t>desliga a fonte caso você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esteja extraindo mais potência do que um </a:t>
            </a:r>
            <a:r>
              <a:rPr sz="2200" dirty="0">
                <a:latin typeface="Arial MT"/>
                <a:cs typeface="Arial MT"/>
              </a:rPr>
              <a:t>determinado </a:t>
            </a:r>
            <a:r>
              <a:rPr sz="2200" spc="-25" dirty="0">
                <a:latin typeface="Arial MT"/>
                <a:cs typeface="Arial MT"/>
              </a:rPr>
              <a:t>valor. </a:t>
            </a:r>
            <a:r>
              <a:rPr sz="2200" spc="-5" dirty="0">
                <a:latin typeface="Arial MT"/>
                <a:cs typeface="Arial MT"/>
              </a:rPr>
              <a:t>Esta é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uma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opcional.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3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buSzPct val="95454"/>
              <a:buChar char="•"/>
              <a:tabLst>
                <a:tab pos="111760" algn="l"/>
              </a:tabLst>
            </a:pP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Contra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Superaquecimento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(OTP,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Over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Temperature 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Protection): desliga a fonte caso sua </a:t>
            </a:r>
            <a:r>
              <a:rPr sz="2200" dirty="0">
                <a:latin typeface="Arial MT"/>
                <a:cs typeface="Arial MT"/>
              </a:rPr>
              <a:t>temperatura </a:t>
            </a:r>
            <a:r>
              <a:rPr sz="2200" spc="-5" dirty="0">
                <a:latin typeface="Arial MT"/>
                <a:cs typeface="Arial MT"/>
              </a:rPr>
              <a:t>interna </a:t>
            </a:r>
            <a:r>
              <a:rPr sz="2200" dirty="0">
                <a:latin typeface="Arial MT"/>
                <a:cs typeface="Arial MT"/>
              </a:rPr>
              <a:t>atinja </a:t>
            </a:r>
            <a:r>
              <a:rPr sz="2200" spc="-5" dirty="0">
                <a:latin typeface="Arial MT"/>
                <a:cs typeface="Arial MT"/>
              </a:rPr>
              <a:t>um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determinado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valor.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Esta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proteção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opcional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não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é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muito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comum.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Eficiência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290" y="788619"/>
            <a:ext cx="8715375" cy="11264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499"/>
              </a:lnSpc>
              <a:spcBef>
                <a:spcPts val="85"/>
              </a:spcBef>
              <a:buSzPct val="95833"/>
              <a:buFont typeface="Arial MT"/>
              <a:buChar char="•"/>
              <a:tabLst>
                <a:tab pos="120650" algn="l"/>
              </a:tabLst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certificação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</a:t>
            </a:r>
            <a:r>
              <a:rPr sz="2400" spc="-15" dirty="0">
                <a:latin typeface="Calibri"/>
                <a:cs typeface="Calibri"/>
              </a:rPr>
              <a:t> com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eficiência,</a:t>
            </a:r>
            <a:r>
              <a:rPr sz="2400" spc="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chamada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80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Plus.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Como</a:t>
            </a:r>
            <a:r>
              <a:rPr sz="2400" dirty="0">
                <a:latin typeface="Calibri"/>
                <a:cs typeface="Calibri"/>
              </a:rPr>
              <a:t> 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próprio</a:t>
            </a:r>
            <a:r>
              <a:rPr sz="2400" spc="-5" dirty="0">
                <a:latin typeface="Calibri"/>
                <a:cs typeface="Calibri"/>
              </a:rPr>
              <a:t> nome</a:t>
            </a:r>
            <a:r>
              <a:rPr sz="2400" dirty="0">
                <a:latin typeface="Calibri"/>
                <a:cs typeface="Calibri"/>
              </a:rPr>
              <a:t> já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diz,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essa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certificação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eficiência</a:t>
            </a:r>
            <a:r>
              <a:rPr sz="2400" dirty="0">
                <a:latin typeface="Calibri"/>
                <a:cs typeface="Calibri"/>
              </a:rPr>
              <a:t> mínima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80%.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2161032"/>
            <a:ext cx="7260335" cy="208330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692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Perigo</a:t>
            </a: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:</a:t>
            </a:r>
            <a:r>
              <a:rPr sz="3600" b="1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Conexões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erradas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492" y="3974591"/>
            <a:ext cx="3573779" cy="1336675"/>
            <a:chOff x="126492" y="3974591"/>
            <a:chExt cx="3573779" cy="1336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92" y="3974591"/>
              <a:ext cx="3573779" cy="5135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2" y="4248911"/>
              <a:ext cx="3409188" cy="513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92" y="4523231"/>
              <a:ext cx="2735580" cy="5135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92" y="4797551"/>
              <a:ext cx="2185416" cy="51358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75303" y="4864353"/>
            <a:ext cx="45097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Conectores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</a:t>
            </a:r>
            <a:r>
              <a:rPr sz="1600" spc="-15" dirty="0">
                <a:latin typeface="Calibri"/>
                <a:cs typeface="Calibri"/>
              </a:rPr>
              <a:t> fonte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-10" dirty="0">
                <a:latin typeface="Calibri"/>
                <a:cs typeface="Calibri"/>
              </a:rPr>
              <a:t> alimentar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unidades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disco.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Esses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conectores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só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encaixam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posição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correta,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entretanto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alguns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usuários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conseguem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encaixá-los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forma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invertida!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7555" y="908303"/>
            <a:ext cx="4706111" cy="36560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9704" y="981455"/>
            <a:ext cx="2596896" cy="266090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4759"/>
            <a:ext cx="2338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</a:rPr>
              <a:t>Gabinetes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1196339"/>
            <a:ext cx="8641080" cy="54010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7" y="188976"/>
            <a:ext cx="8808720" cy="633679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750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1)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Gabinete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midi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torre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406717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5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midi-torre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têm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primeira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vantagem,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facilidade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montagem.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Nada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apertos,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peças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têm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bastante </a:t>
            </a:r>
            <a:r>
              <a:rPr sz="1800" spc="-10" dirty="0">
                <a:latin typeface="Calibri"/>
                <a:cs typeface="Calibri"/>
              </a:rPr>
              <a:t> espaço,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facilitando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montagem,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manutenção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expansão.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Sua </a:t>
            </a:r>
            <a:r>
              <a:rPr sz="1800" dirty="0">
                <a:latin typeface="Calibri"/>
                <a:cs typeface="Calibri"/>
              </a:rPr>
              <a:t>maior </a:t>
            </a:r>
            <a:r>
              <a:rPr sz="1800" spc="-10" dirty="0">
                <a:latin typeface="Calibri"/>
                <a:cs typeface="Calibri"/>
              </a:rPr>
              <a:t>vantagem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entretanto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 a</a:t>
            </a:r>
            <a:r>
              <a:rPr sz="1800" spc="-5" dirty="0">
                <a:latin typeface="Calibri"/>
                <a:cs typeface="Calibri"/>
              </a:rPr>
              <a:t> maior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facilidade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dissipação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35" dirty="0">
                <a:latin typeface="Calibri"/>
                <a:cs typeface="Calibri"/>
              </a:rPr>
              <a:t>calor.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PC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moderno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muitos </a:t>
            </a:r>
            <a:r>
              <a:rPr sz="1800" spc="-10" dirty="0">
                <a:latin typeface="Calibri"/>
                <a:cs typeface="Calibri"/>
              </a:rPr>
              <a:t>componentes </a:t>
            </a:r>
            <a:r>
              <a:rPr sz="1800" spc="-5" dirty="0">
                <a:latin typeface="Calibri"/>
                <a:cs typeface="Calibri"/>
              </a:rPr>
              <a:t> quentes.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gabinete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maior,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componetes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quentes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distanciados,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evitando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fique </a:t>
            </a:r>
            <a:r>
              <a:rPr sz="1800" dirty="0">
                <a:latin typeface="Calibri"/>
                <a:cs typeface="Calibri"/>
              </a:rPr>
              <a:t> acumulado.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Também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facilita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circulação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ar,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evitando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aquecimento.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990600"/>
            <a:ext cx="3944111" cy="5257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706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2)Não use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gabinetes</a:t>
            </a:r>
            <a:r>
              <a:rPr sz="3600" b="1" spc="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mini</a:t>
            </a:r>
            <a:r>
              <a:rPr sz="3600" b="1" spc="-5" dirty="0">
                <a:latin typeface="Arial"/>
                <a:cs typeface="Arial"/>
              </a:rPr>
              <a:t> torre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84873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Porque </a:t>
            </a:r>
            <a:r>
              <a:rPr sz="1800" spc="-10" dirty="0">
                <a:latin typeface="Calibri"/>
                <a:cs typeface="Calibri"/>
              </a:rPr>
              <a:t>então tantos micros </a:t>
            </a:r>
            <a:r>
              <a:rPr sz="1800" dirty="0">
                <a:latin typeface="Calibri"/>
                <a:cs typeface="Calibri"/>
              </a:rPr>
              <a:t>são </a:t>
            </a:r>
            <a:r>
              <a:rPr sz="1800" spc="-5" dirty="0">
                <a:latin typeface="Calibri"/>
                <a:cs typeface="Calibri"/>
              </a:rPr>
              <a:t>vendidos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mini-torre? </a:t>
            </a:r>
            <a:r>
              <a:rPr sz="1800" spc="-15" dirty="0">
                <a:latin typeface="Calibri"/>
                <a:cs typeface="Calibri"/>
              </a:rPr>
              <a:t>Porque</a:t>
            </a:r>
            <a:r>
              <a:rPr sz="1800" dirty="0">
                <a:latin typeface="Calibri"/>
                <a:cs typeface="Calibri"/>
              </a:rPr>
              <a:t> esses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spc="-10" dirty="0">
                <a:latin typeface="Calibri"/>
                <a:cs typeface="Calibri"/>
              </a:rPr>
              <a:t>pouco</a:t>
            </a:r>
            <a:r>
              <a:rPr sz="1800" dirty="0">
                <a:latin typeface="Calibri"/>
                <a:cs typeface="Calibri"/>
              </a:rPr>
              <a:t> mais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baratos,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assim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produtor </a:t>
            </a:r>
            <a:r>
              <a:rPr sz="1800" spc="-5" dirty="0">
                <a:latin typeface="Calibri"/>
                <a:cs typeface="Calibri"/>
              </a:rPr>
              <a:t>consegue uma </a:t>
            </a:r>
            <a:r>
              <a:rPr sz="1800" spc="-10" dirty="0">
                <a:latin typeface="Calibri"/>
                <a:cs typeface="Calibri"/>
              </a:rPr>
              <a:t>redução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média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50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preço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Provavelmente </a:t>
            </a:r>
            <a:r>
              <a:rPr sz="1800" dirty="0">
                <a:latin typeface="Calibri"/>
                <a:cs typeface="Calibri"/>
              </a:rPr>
              <a:t>às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custas</a:t>
            </a:r>
            <a:r>
              <a:rPr sz="1800" spc="-5" dirty="0">
                <a:latin typeface="Calibri"/>
                <a:cs typeface="Calibri"/>
              </a:rPr>
              <a:t> de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aumento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graus</a:t>
            </a:r>
            <a:r>
              <a:rPr sz="1800" spc="-5" dirty="0">
                <a:latin typeface="Calibri"/>
                <a:cs typeface="Calibri"/>
              </a:rPr>
              <a:t> na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temperatura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computador, 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resultando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0" dirty="0">
                <a:latin typeface="Calibri"/>
                <a:cs typeface="Calibri"/>
              </a:rPr>
              <a:t>superaquecimento,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travamentos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5" dirty="0">
                <a:latin typeface="Calibri"/>
                <a:cs typeface="Calibri"/>
              </a:rPr>
              <a:t>até</a:t>
            </a:r>
            <a:r>
              <a:rPr sz="1800" dirty="0">
                <a:latin typeface="Calibri"/>
                <a:cs typeface="Calibri"/>
              </a:rPr>
              <a:t> mesmo a </a:t>
            </a:r>
            <a:r>
              <a:rPr sz="1800" spc="-5" dirty="0">
                <a:latin typeface="Calibri"/>
                <a:cs typeface="Calibri"/>
              </a:rPr>
              <a:t>queima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processador.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Além </a:t>
            </a:r>
            <a:r>
              <a:rPr sz="1800" spc="-10" dirty="0">
                <a:latin typeface="Calibri"/>
                <a:cs typeface="Calibri"/>
              </a:rPr>
              <a:t>disso,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 </a:t>
            </a:r>
            <a:r>
              <a:rPr sz="1800" spc="-5" dirty="0">
                <a:latin typeface="Calibri"/>
                <a:cs typeface="Calibri"/>
              </a:rPr>
              <a:t> pequenos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difícil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montagem, </a:t>
            </a:r>
            <a:r>
              <a:rPr sz="1800" spc="-5" dirty="0">
                <a:latin typeface="Calibri"/>
                <a:cs typeface="Calibri"/>
              </a:rPr>
              <a:t> expansão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manutenção.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835" y="981455"/>
            <a:ext cx="3899916" cy="51114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63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3</a:t>
            </a:r>
            <a:r>
              <a:rPr sz="3600" b="1" spc="-5" dirty="0">
                <a:latin typeface="Arial"/>
                <a:cs typeface="Arial"/>
              </a:rPr>
              <a:t>)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20" dirty="0">
                <a:latin typeface="Arial"/>
                <a:cs typeface="Arial"/>
              </a:rPr>
              <a:t>Ventiladores</a:t>
            </a:r>
            <a:r>
              <a:rPr sz="3600" b="1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adicionais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38772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alimentação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traseiro </a:t>
            </a:r>
            <a:r>
              <a:rPr sz="1800" spc="-15" dirty="0">
                <a:latin typeface="Calibri"/>
                <a:cs typeface="Calibri"/>
              </a:rPr>
              <a:t>(exaustor)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expulsa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</a:t>
            </a:r>
            <a:r>
              <a:rPr sz="1800" spc="-10" dirty="0">
                <a:latin typeface="Calibri"/>
                <a:cs typeface="Calibri"/>
              </a:rPr>
              <a:t> quente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parte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traseira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computador.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Este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exaustor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não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suficiente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PCs atuais.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preciso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adicional.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Pode</a:t>
            </a:r>
            <a:r>
              <a:rPr sz="1800" dirty="0">
                <a:latin typeface="Calibri"/>
                <a:cs typeface="Calibri"/>
              </a:rPr>
              <a:t> ser</a:t>
            </a:r>
            <a:r>
              <a:rPr sz="1800" spc="-5" dirty="0">
                <a:latin typeface="Calibri"/>
                <a:cs typeface="Calibri"/>
              </a:rPr>
              <a:t> 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spc="-15" dirty="0">
                <a:latin typeface="Calibri"/>
                <a:cs typeface="Calibri"/>
              </a:rPr>
              <a:t>traseiro, </a:t>
            </a:r>
            <a:r>
              <a:rPr sz="1800" spc="-5" dirty="0">
                <a:latin typeface="Calibri"/>
                <a:cs typeface="Calibri"/>
              </a:rPr>
              <a:t>expulsando </a:t>
            </a:r>
            <a:r>
              <a:rPr sz="1800" dirty="0">
                <a:latin typeface="Calibri"/>
                <a:cs typeface="Calibri"/>
              </a:rPr>
              <a:t>o ar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fora,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spc="-10" dirty="0">
                <a:latin typeface="Calibri"/>
                <a:cs typeface="Calibri"/>
              </a:rPr>
              <a:t>então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5" dirty="0">
                <a:latin typeface="Calibri"/>
                <a:cs typeface="Calibri"/>
              </a:rPr>
              <a:t> dianteiro,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puxando</a:t>
            </a:r>
            <a:r>
              <a:rPr sz="1800" dirty="0">
                <a:latin typeface="Calibri"/>
                <a:cs typeface="Calibri"/>
              </a:rPr>
              <a:t> ar </a:t>
            </a:r>
            <a:r>
              <a:rPr sz="1800" spc="-5" dirty="0">
                <a:latin typeface="Calibri"/>
                <a:cs typeface="Calibri"/>
              </a:rPr>
              <a:t>frio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dentro</a:t>
            </a:r>
            <a:r>
              <a:rPr sz="1800" spc="-5" dirty="0">
                <a:latin typeface="Calibri"/>
                <a:cs typeface="Calibri"/>
              </a:rPr>
              <a:t> do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603" y="1053083"/>
            <a:ext cx="4760976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87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Exaustor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traseiro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425767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Muitos</a:t>
            </a:r>
            <a:r>
              <a:rPr sz="1800" spc="-10" dirty="0">
                <a:latin typeface="Calibri"/>
                <a:cs typeface="Calibri"/>
              </a:rPr>
              <a:t> gabinetes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já </a:t>
            </a:r>
            <a:r>
              <a:rPr sz="1800" dirty="0">
                <a:latin typeface="Calibri"/>
                <a:cs typeface="Calibri"/>
              </a:rPr>
              <a:t>vêm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exaustor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traseiro,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dianteiro.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 não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vier,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comprar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instalar.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mesmo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tipo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dianteira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traseira,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basta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checar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pequena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sua </a:t>
            </a:r>
            <a:r>
              <a:rPr sz="1800" spc="-10" dirty="0">
                <a:latin typeface="Calibri"/>
                <a:cs typeface="Calibri"/>
              </a:rPr>
              <a:t>parte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lateral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indica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direção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fluxo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65" dirty="0">
                <a:latin typeface="Calibri"/>
                <a:cs typeface="Calibri"/>
              </a:rPr>
              <a:t>ar.</a:t>
            </a:r>
            <a:endParaRPr sz="1800">
              <a:latin typeface="Calibri"/>
              <a:cs typeface="Calibri"/>
            </a:endParaRPr>
          </a:p>
          <a:p>
            <a:pPr marL="12700" marR="26034">
              <a:lnSpc>
                <a:spcPct val="100000"/>
              </a:lnSpc>
            </a:pPr>
            <a:r>
              <a:rPr sz="1800" spc="-35" dirty="0">
                <a:latin typeface="Calibri"/>
                <a:cs typeface="Calibri"/>
              </a:rPr>
              <a:t>Todos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spc="-10" dirty="0">
                <a:latin typeface="Calibri"/>
                <a:cs typeface="Calibri"/>
              </a:rPr>
              <a:t> gabinetes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modernos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locais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instalação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desses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0035" y="908303"/>
            <a:ext cx="3989832" cy="5343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83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Arial"/>
                <a:cs typeface="Arial"/>
              </a:rPr>
              <a:t>Ventilador</a:t>
            </a:r>
            <a:r>
              <a:rPr sz="3600" b="1" spc="-6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frontal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3972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dirty="0">
                <a:latin typeface="Calibri"/>
                <a:cs typeface="Calibri"/>
              </a:rPr>
              <a:t>o seu</a:t>
            </a:r>
            <a:r>
              <a:rPr sz="1800" spc="-10" dirty="0">
                <a:latin typeface="Calibri"/>
                <a:cs typeface="Calibri"/>
              </a:rPr>
              <a:t> gabinete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boa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entrada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</a:t>
            </a:r>
            <a:r>
              <a:rPr sz="1800" spc="-10" dirty="0">
                <a:latin typeface="Calibri"/>
                <a:cs typeface="Calibri"/>
              </a:rPr>
              <a:t> frontal,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-5" dirty="0">
                <a:latin typeface="Calibri"/>
                <a:cs typeface="Calibri"/>
              </a:rPr>
              <a:t> pode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usar um ventilador </a:t>
            </a:r>
            <a:r>
              <a:rPr sz="1800" spc="-10" dirty="0">
                <a:latin typeface="Calibri"/>
                <a:cs typeface="Calibri"/>
              </a:rPr>
              <a:t>dianteiro. </a:t>
            </a:r>
            <a:r>
              <a:rPr sz="1800" spc="-5" dirty="0">
                <a:latin typeface="Calibri"/>
                <a:cs typeface="Calibri"/>
              </a:rPr>
              <a:t>Alguns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gabinetes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 </a:t>
            </a:r>
            <a:r>
              <a:rPr sz="1800" spc="-10" dirty="0">
                <a:latin typeface="Calibri"/>
                <a:cs typeface="Calibri"/>
              </a:rPr>
              <a:t>local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adicional,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refrigeração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rígido.</a:t>
            </a:r>
            <a:endParaRPr sz="1800">
              <a:latin typeface="Calibri"/>
              <a:cs typeface="Calibri"/>
            </a:endParaRPr>
          </a:p>
          <a:p>
            <a:pPr marL="12700" marR="10350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Não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é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normalmente</a:t>
            </a:r>
            <a:r>
              <a:rPr sz="1800" spc="-5" dirty="0">
                <a:latin typeface="Calibri"/>
                <a:cs typeface="Calibri"/>
              </a:rPr>
              <a:t> necessário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instalar </a:t>
            </a:r>
            <a:r>
              <a:rPr sz="1800" spc="-5" dirty="0">
                <a:latin typeface="Calibri"/>
                <a:cs typeface="Calibri"/>
              </a:rPr>
              <a:t>dois ventiladores </a:t>
            </a:r>
            <a:r>
              <a:rPr sz="1800" spc="-10" dirty="0">
                <a:latin typeface="Calibri"/>
                <a:cs typeface="Calibri"/>
              </a:rPr>
              <a:t>(dianteiro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traseiro). Instale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apenas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um. Se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ainda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assim</a:t>
            </a:r>
            <a:r>
              <a:rPr sz="1800" spc="-15" dirty="0">
                <a:latin typeface="Calibri"/>
                <a:cs typeface="Calibri"/>
              </a:rPr>
              <a:t> existir</a:t>
            </a:r>
            <a:r>
              <a:rPr sz="1800" spc="-5" dirty="0">
                <a:latin typeface="Calibri"/>
                <a:cs typeface="Calibri"/>
              </a:rPr>
              <a:t> muito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calor</a:t>
            </a:r>
            <a:r>
              <a:rPr sz="1800" spc="-5" dirty="0">
                <a:latin typeface="Calibri"/>
                <a:cs typeface="Calibri"/>
              </a:rPr>
              <a:t> no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interior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 gabinete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(acima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42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graus), instale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</a:t>
            </a:r>
            <a:r>
              <a:rPr sz="1800" dirty="0">
                <a:latin typeface="Calibri"/>
                <a:cs typeface="Calibri"/>
              </a:rPr>
              <a:t> segundo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ventilador.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708" y="1412747"/>
            <a:ext cx="4789932" cy="444855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98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“Fonte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ou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placa?”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28003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01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placas </a:t>
            </a:r>
            <a:r>
              <a:rPr sz="1800" spc="-5" dirty="0">
                <a:latin typeface="Calibri"/>
                <a:cs typeface="Calibri"/>
              </a:rPr>
              <a:t>de CPU </a:t>
            </a:r>
            <a:r>
              <a:rPr sz="1800" dirty="0">
                <a:latin typeface="Calibri"/>
                <a:cs typeface="Calibri"/>
              </a:rPr>
              <a:t>modernas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 pequenos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5" dirty="0">
                <a:latin typeface="Calibri"/>
                <a:cs typeface="Calibri"/>
              </a:rPr>
              <a:t>pinos </a:t>
            </a:r>
            <a:r>
              <a:rPr sz="1800" spc="-10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conexão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ventiladores.</a:t>
            </a:r>
            <a:endParaRPr sz="1800">
              <a:latin typeface="Calibri"/>
              <a:cs typeface="Calibri"/>
            </a:endParaRPr>
          </a:p>
          <a:p>
            <a:pPr marL="12700" marR="457834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Normalmente </a:t>
            </a:r>
            <a:r>
              <a:rPr sz="1800" dirty="0">
                <a:latin typeface="Calibri"/>
                <a:cs typeface="Calibri"/>
              </a:rPr>
              <a:t>esses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são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indicados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como:</a:t>
            </a:r>
            <a:endParaRPr sz="1800">
              <a:latin typeface="Calibri"/>
              <a:cs typeface="Calibri"/>
            </a:endParaRPr>
          </a:p>
          <a:p>
            <a:pPr marL="12700" marR="168275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Chassis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FAN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Power </a:t>
            </a:r>
            <a:r>
              <a:rPr sz="1800" spc="-35" dirty="0">
                <a:latin typeface="Calibri"/>
                <a:cs typeface="Calibri"/>
              </a:rPr>
              <a:t>FAN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System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FAN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dirty="0">
                <a:latin typeface="Calibri"/>
                <a:cs typeface="Calibri"/>
              </a:rPr>
              <a:t>não </a:t>
            </a:r>
            <a:r>
              <a:rPr sz="1800" spc="-10" dirty="0">
                <a:latin typeface="Calibri"/>
                <a:cs typeface="Calibri"/>
              </a:rPr>
              <a:t>tiver </a:t>
            </a:r>
            <a:r>
              <a:rPr sz="1800" dirty="0">
                <a:latin typeface="Calibri"/>
                <a:cs typeface="Calibri"/>
              </a:rPr>
              <a:t>esses </a:t>
            </a:r>
            <a:r>
              <a:rPr sz="1800" spc="-10" dirty="0">
                <a:latin typeface="Calibri"/>
                <a:cs typeface="Calibri"/>
              </a:rPr>
              <a:t>conectores,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você</a:t>
            </a:r>
            <a:r>
              <a:rPr sz="1800" spc="-5" dirty="0">
                <a:latin typeface="Calibri"/>
                <a:cs typeface="Calibri"/>
              </a:rPr>
              <a:t> pode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ligar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cooler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diretamente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fonte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alimentação.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1747" y="4674870"/>
            <a:ext cx="514731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Existem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ventiladores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 conector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3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pinos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-5" dirty="0">
                <a:latin typeface="Calibri"/>
                <a:cs typeface="Calibri"/>
              </a:rPr>
              <a:t> ligação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placa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CPU,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 com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conectores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5" dirty="0">
                <a:latin typeface="Calibri"/>
                <a:cs typeface="Calibri"/>
              </a:rPr>
              <a:t>pinos,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tamanho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maior,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-5" dirty="0">
                <a:latin typeface="Calibri"/>
                <a:cs typeface="Calibri"/>
              </a:rPr>
              <a:t> ligação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direta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fonte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alimentação. </a:t>
            </a:r>
            <a:r>
              <a:rPr sz="1400" dirty="0">
                <a:latin typeface="Calibri"/>
                <a:cs typeface="Calibri"/>
              </a:rPr>
              <a:t>Use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que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seja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ligado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diretamente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fonte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caso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 </a:t>
            </a:r>
            <a:r>
              <a:rPr sz="1400" spc="-5" dirty="0">
                <a:latin typeface="Calibri"/>
                <a:cs typeface="Calibri"/>
              </a:rPr>
              <a:t>sua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placa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CPU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não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tenha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conectores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próprios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ligar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esses ventiladores.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228" y="981455"/>
            <a:ext cx="5556504" cy="343052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942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Cooler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ligado na placa mãe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097660"/>
            <a:ext cx="309753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Já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citamos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placas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CPU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possuem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conectores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5" dirty="0">
                <a:latin typeface="Calibri"/>
                <a:cs typeface="Calibri"/>
              </a:rPr>
              <a:t> pinos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10" dirty="0">
                <a:latin typeface="Calibri"/>
                <a:cs typeface="Calibri"/>
              </a:rPr>
              <a:t> ligar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gabiente. </a:t>
            </a:r>
            <a:r>
              <a:rPr sz="1800" dirty="0">
                <a:latin typeface="Calibri"/>
                <a:cs typeface="Calibri"/>
              </a:rPr>
              <a:t>Uma </a:t>
            </a:r>
            <a:r>
              <a:rPr sz="1800" spc="-5" dirty="0">
                <a:latin typeface="Calibri"/>
                <a:cs typeface="Calibri"/>
              </a:rPr>
              <a:t>grande </a:t>
            </a:r>
            <a:r>
              <a:rPr sz="1800" spc="-10" dirty="0">
                <a:latin typeface="Calibri"/>
                <a:cs typeface="Calibri"/>
              </a:rPr>
              <a:t>vantagem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desses</a:t>
            </a:r>
            <a:r>
              <a:rPr sz="1800" spc="-10" dirty="0">
                <a:latin typeface="Calibri"/>
                <a:cs typeface="Calibri"/>
              </a:rPr>
              <a:t> conectores</a:t>
            </a:r>
            <a:r>
              <a:rPr sz="1800" dirty="0">
                <a:latin typeface="Calibri"/>
                <a:cs typeface="Calibri"/>
              </a:rPr>
              <a:t> é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spc="-10" dirty="0">
                <a:latin typeface="Calibri"/>
                <a:cs typeface="Calibri"/>
              </a:rPr>
              <a:t>ligados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desta</a:t>
            </a:r>
            <a:r>
              <a:rPr sz="1800" spc="-10" dirty="0">
                <a:latin typeface="Calibri"/>
                <a:cs typeface="Calibri"/>
              </a:rPr>
              <a:t> forma,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rotação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monitorada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através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</a:t>
            </a:r>
            <a:r>
              <a:rPr sz="1800" dirty="0">
                <a:latin typeface="Calibri"/>
                <a:cs typeface="Calibri"/>
              </a:rPr>
              <a:t>vem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CD-ROM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acompanha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placa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CPU.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ventilador </a:t>
            </a:r>
            <a:r>
              <a:rPr sz="1800" spc="-10" dirty="0">
                <a:latin typeface="Calibri"/>
                <a:cs typeface="Calibri"/>
              </a:rPr>
              <a:t>apresentar</a:t>
            </a:r>
            <a:r>
              <a:rPr sz="1800" spc="-5" dirty="0">
                <a:latin typeface="Calibri"/>
                <a:cs typeface="Calibri"/>
              </a:rPr>
              <a:t> algum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defeito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5" dirty="0">
                <a:latin typeface="Calibri"/>
                <a:cs typeface="Calibri"/>
              </a:rPr>
              <a:t>faça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parar </a:t>
            </a:r>
            <a:r>
              <a:rPr sz="1800" spc="-5" dirty="0">
                <a:latin typeface="Calibri"/>
                <a:cs typeface="Calibri"/>
              </a:rPr>
              <a:t>ou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reduzir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rotação,</a:t>
            </a:r>
            <a:r>
              <a:rPr sz="1800" dirty="0">
                <a:latin typeface="Calibri"/>
                <a:cs typeface="Calibri"/>
              </a:rPr>
              <a:t> o </a:t>
            </a:r>
            <a:r>
              <a:rPr sz="1800" spc="-5" dirty="0">
                <a:latin typeface="Calibri"/>
                <a:cs typeface="Calibri"/>
              </a:rPr>
              <a:t>usário</a:t>
            </a:r>
            <a:r>
              <a:rPr sz="1800" spc="-10" dirty="0">
                <a:latin typeface="Calibri"/>
                <a:cs typeface="Calibri"/>
              </a:rPr>
              <a:t> será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imediatamente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avisado.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0" y="1196339"/>
            <a:ext cx="5041391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>
                <a:solidFill>
                  <a:srgbClr val="00498E"/>
                </a:solidFill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95834"/>
            <a:ext cx="3124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Não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faça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isso!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932" y="5367629"/>
            <a:ext cx="74326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falta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do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fio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terra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prejudica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funcionamento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do </a:t>
            </a:r>
            <a:r>
              <a:rPr sz="1800" b="1" spc="-20" dirty="0">
                <a:solidFill>
                  <a:srgbClr val="FF0000"/>
                </a:solidFill>
                <a:latin typeface="Calibri"/>
                <a:cs typeface="Calibri"/>
              </a:rPr>
              <a:t>computador.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Pior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ainda, a </a:t>
            </a:r>
            <a:r>
              <a:rPr sz="1800" b="1" spc="-3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possibilidade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inversão entre 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FASE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NEUTRO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pode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resultar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na queima de 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equipamentos.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062227"/>
            <a:ext cx="7993380" cy="38785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6325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Porque</a:t>
            </a:r>
            <a:r>
              <a:rPr sz="3600" b="1" dirty="0">
                <a:latin typeface="Arial"/>
                <a:cs typeface="Arial"/>
              </a:rPr>
              <a:t> não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posso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fazer????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4639" y="4515611"/>
            <a:ext cx="3186684" cy="14599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775208"/>
            <a:ext cx="8196580" cy="362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computador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"dar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choque"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usuário.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  <a:buAutoNum type="alphaLcParenR"/>
              <a:tabLst>
                <a:tab pos="388620" algn="l"/>
              </a:tabLst>
            </a:pPr>
            <a:r>
              <a:rPr sz="2800" spc="-25" dirty="0">
                <a:latin typeface="Calibri"/>
                <a:cs typeface="Calibri"/>
              </a:rPr>
              <a:t>Pode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ocorrer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curto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circuito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quando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computador 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conectado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outro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equipamento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monitor, 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impressora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à </a:t>
            </a:r>
            <a:r>
              <a:rPr sz="2800" spc="-10" dirty="0">
                <a:latin typeface="Calibri"/>
                <a:cs typeface="Calibri"/>
              </a:rPr>
              <a:t>linha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telefônica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através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modem.</a:t>
            </a:r>
            <a:endParaRPr sz="2800">
              <a:latin typeface="Calibri"/>
              <a:cs typeface="Calibri"/>
            </a:endParaRPr>
          </a:p>
          <a:p>
            <a:pPr marL="12700" marR="91440">
              <a:lnSpc>
                <a:spcPct val="100000"/>
              </a:lnSpc>
              <a:spcBef>
                <a:spcPts val="2400"/>
              </a:spcBef>
              <a:buAutoNum type="alphaLcParenR"/>
              <a:tabLst>
                <a:tab pos="352425" algn="l"/>
              </a:tabLst>
            </a:pPr>
            <a:r>
              <a:rPr sz="2800" spc="-10" dirty="0">
                <a:latin typeface="Calibri"/>
                <a:cs typeface="Calibri"/>
              </a:rPr>
              <a:t>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defeito</a:t>
            </a:r>
            <a:r>
              <a:rPr sz="2800" spc="-5" dirty="0">
                <a:latin typeface="Calibri"/>
                <a:cs typeface="Calibri"/>
              </a:rPr>
              <a:t> na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fonte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alimentação,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ficar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definitivamente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danificadas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apesar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existência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fusível.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34" y="116585"/>
            <a:ext cx="2122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0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er</a:t>
            </a:r>
            <a:r>
              <a:rPr sz="3600" spc="-60" dirty="0">
                <a:latin typeface="Calibri"/>
                <a:cs typeface="Calibri"/>
              </a:rPr>
              <a:t>r</a:t>
            </a:r>
            <a:r>
              <a:rPr sz="3600" spc="-5" dirty="0">
                <a:latin typeface="Calibri"/>
                <a:cs typeface="Calibri"/>
              </a:rPr>
              <a:t>ôm</a:t>
            </a:r>
            <a:r>
              <a:rPr sz="3600" spc="-30" dirty="0">
                <a:latin typeface="Calibri"/>
                <a:cs typeface="Calibri"/>
              </a:rPr>
              <a:t>e</a:t>
            </a:r>
            <a:r>
              <a:rPr sz="3600" dirty="0">
                <a:latin typeface="Calibri"/>
                <a:cs typeface="Calibri"/>
              </a:rPr>
              <a:t>t</a:t>
            </a:r>
            <a:r>
              <a:rPr sz="3600" spc="-65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891785"/>
            <a:ext cx="888365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latin typeface="Calibri"/>
                <a:cs typeface="Calibri"/>
              </a:rPr>
              <a:t>Terrômetro </a:t>
            </a:r>
            <a:r>
              <a:rPr sz="2000" dirty="0">
                <a:latin typeface="Calibri"/>
                <a:cs typeface="Calibri"/>
              </a:rPr>
              <a:t>é um </a:t>
            </a:r>
            <a:r>
              <a:rPr sz="2000" spc="-5" dirty="0">
                <a:latin typeface="Calibri"/>
                <a:cs typeface="Calibri"/>
              </a:rPr>
              <a:t>medidor de </a:t>
            </a:r>
            <a:r>
              <a:rPr sz="2000" spc="-10" dirty="0">
                <a:latin typeface="Calibri"/>
                <a:cs typeface="Calibri"/>
              </a:rPr>
              <a:t>resistência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5" dirty="0">
                <a:latin typeface="Calibri"/>
                <a:cs typeface="Calibri"/>
              </a:rPr>
              <a:t>terra,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pode ser usado </a:t>
            </a:r>
            <a:r>
              <a:rPr sz="2000" spc="-15" dirty="0">
                <a:latin typeface="Calibri"/>
                <a:cs typeface="Calibri"/>
              </a:rPr>
              <a:t>tanto para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de </a:t>
            </a:r>
            <a:r>
              <a:rPr sz="2000" spc="-5" dirty="0">
                <a:latin typeface="Calibri"/>
                <a:cs typeface="Calibri"/>
              </a:rPr>
              <a:t>resistência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aterramento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tensões</a:t>
            </a:r>
            <a:r>
              <a:rPr sz="2000" dirty="0">
                <a:latin typeface="Calibri"/>
                <a:cs typeface="Calibri"/>
              </a:rPr>
              <a:t> espúrias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geradas</a:t>
            </a:r>
            <a:r>
              <a:rPr sz="2000" spc="-5" dirty="0">
                <a:latin typeface="Calibri"/>
                <a:cs typeface="Calibri"/>
              </a:rPr>
              <a:t> pelas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correntes</a:t>
            </a:r>
            <a:r>
              <a:rPr sz="2000" spc="-10" dirty="0">
                <a:latin typeface="Calibri"/>
                <a:cs typeface="Calibri"/>
              </a:rPr>
              <a:t> parasitas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solo.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aplicações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comuns</a:t>
            </a:r>
            <a:r>
              <a:rPr sz="2000" dirty="0">
                <a:latin typeface="Calibri"/>
                <a:cs typeface="Calibri"/>
              </a:rPr>
              <a:t> do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terrômetro,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podemos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destacar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medição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resistência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terra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indústrias,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edifícios,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residências,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pára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raios,</a:t>
            </a:r>
            <a:r>
              <a:rPr sz="2000" spc="-5" dirty="0">
                <a:latin typeface="Calibri"/>
                <a:cs typeface="Calibri"/>
              </a:rPr>
              <a:t> antenas</a:t>
            </a:r>
            <a:r>
              <a:rPr sz="2000" dirty="0">
                <a:latin typeface="Calibri"/>
                <a:cs typeface="Calibri"/>
              </a:rPr>
              <a:t> 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subestações,</a:t>
            </a:r>
            <a:r>
              <a:rPr sz="2000" spc="-5" dirty="0">
                <a:latin typeface="Calibri"/>
                <a:cs typeface="Calibri"/>
              </a:rPr>
              <a:t> permitindo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avaliar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qualidade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um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aterramento.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467" y="758951"/>
            <a:ext cx="6121908" cy="388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2683</Words>
  <Application>Microsoft Office PowerPoint</Application>
  <PresentationFormat>Apresentação na tela (4:3)</PresentationFormat>
  <Paragraphs>192</Paragraphs>
  <Slides>67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Comic Sans MS</vt:lpstr>
      <vt:lpstr>Symbol</vt:lpstr>
      <vt:lpstr>Tahoma</vt:lpstr>
      <vt:lpstr>Office Theme</vt:lpstr>
      <vt:lpstr>Apresentação do PowerPoint</vt:lpstr>
      <vt:lpstr>Apresentação do PowerPoint</vt:lpstr>
      <vt:lpstr>(Tensão)  Corrente  Alternada  volts – V</vt:lpstr>
      <vt:lpstr>Apresentação do PowerPoint</vt:lpstr>
      <vt:lpstr>Aterramento</vt:lpstr>
      <vt:lpstr>Apresentação do PowerPoint</vt:lpstr>
      <vt:lpstr>Não faça isso!</vt:lpstr>
      <vt:lpstr>Porque não posso fazer????</vt:lpstr>
      <vt:lpstr>Terrômetro</vt:lpstr>
      <vt:lpstr>Como fazer um aterramento.</vt:lpstr>
      <vt:lpstr>Eletricidade estática</vt:lpstr>
      <vt:lpstr>ESD podem causar incêndios</vt:lpstr>
      <vt:lpstr>Eletricidade estática existe!</vt:lpstr>
      <vt:lpstr>Desastre causado por ESD</vt:lpstr>
      <vt:lpstr>Chip danificado</vt:lpstr>
      <vt:lpstr>Ambientes úmidos e secos</vt:lpstr>
      <vt:lpstr>Segure as peças corretamente</vt:lpstr>
      <vt:lpstr>Segurando um disco rígido</vt:lpstr>
      <vt:lpstr>Segurando memórias</vt:lpstr>
      <vt:lpstr>Instalando memórias</vt:lpstr>
      <vt:lpstr>Segurando um processador</vt:lpstr>
      <vt:lpstr>Segurando placas</vt:lpstr>
      <vt:lpstr>Descarregando a eletricidade</vt:lpstr>
      <vt:lpstr>Pulseira anti-estática</vt:lpstr>
      <vt:lpstr>Filtro de Linha</vt:lpstr>
      <vt:lpstr>Estabilizadores</vt:lpstr>
      <vt:lpstr>No-Break</vt:lpstr>
      <vt:lpstr>Apresentação do PowerPoint</vt:lpstr>
      <vt:lpstr>FONTE AT</vt:lpstr>
      <vt:lpstr>CONECTANDO A FONTE AT À PLACA MÃE</vt:lpstr>
      <vt:lpstr>Apresentação do PowerPoint</vt:lpstr>
      <vt:lpstr>CONECTANDO A FONTE ATX À PLACA MÃE</vt:lpstr>
      <vt:lpstr>FONTE ATX</vt:lpstr>
      <vt:lpstr>Fonte ATX12V</vt:lpstr>
      <vt:lpstr>CONECTOR DE 12V (4 PINOS) ENCONTRADOS EM PLACAS-MÃE</vt:lpstr>
      <vt:lpstr>FONTE ATX12 VERSÃO 2.0</vt:lpstr>
      <vt:lpstr>Apresentação do PowerPoint</vt:lpstr>
      <vt:lpstr>FONTE EPS 12V</vt:lpstr>
      <vt:lpstr>FONTE LFX12V</vt:lpstr>
      <vt:lpstr>FONTE CFX12V</vt:lpstr>
      <vt:lpstr>FONTE TFX12V</vt:lpstr>
      <vt:lpstr>FONTE SFX12V</vt:lpstr>
      <vt:lpstr>Testando a fonte com o uso do multímetro</vt:lpstr>
      <vt:lpstr>Testando a fonte com o uso do multímetro</vt:lpstr>
      <vt:lpstr>Conector EPS12V.</vt:lpstr>
      <vt:lpstr>Um conector PEG de seis  pinos em uma placa de  vídeo.</vt:lpstr>
      <vt:lpstr>Apresentação do PowerPoint</vt:lpstr>
      <vt:lpstr>Apresentação do PowerPoint</vt:lpstr>
      <vt:lpstr>CALCULANDO A POTÊNCIA DA FONTE</vt:lpstr>
      <vt:lpstr>CALCULANDO A POTÊNCIA DA FONTE</vt:lpstr>
      <vt:lpstr>Apresentação do PowerPoint</vt:lpstr>
      <vt:lpstr>O sinal Power Good</vt:lpstr>
      <vt:lpstr>Alguns Modelos de Fonte de Alimentação</vt:lpstr>
      <vt:lpstr>Apresentação do PowerPoint</vt:lpstr>
      <vt:lpstr>Proteção</vt:lpstr>
      <vt:lpstr>Proteção</vt:lpstr>
      <vt:lpstr>Eficiência</vt:lpstr>
      <vt:lpstr>Perigo: Conexões erradas</vt:lpstr>
      <vt:lpstr>Gabinetes</vt:lpstr>
      <vt:lpstr>1) Gabinete midi torre</vt:lpstr>
      <vt:lpstr>2)Não use gabinetes mini torre</vt:lpstr>
      <vt:lpstr>3) Ventiladores adicionais</vt:lpstr>
      <vt:lpstr>Exaustor traseiro</vt:lpstr>
      <vt:lpstr>Ventilador frontal</vt:lpstr>
      <vt:lpstr>“Fonte ou placa?”</vt:lpstr>
      <vt:lpstr>Cooler ligado na placa mãe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GETÚLIO DA SILVA SANTOS</cp:lastModifiedBy>
  <cp:revision>2</cp:revision>
  <dcterms:created xsi:type="dcterms:W3CDTF">2023-02-15T23:50:35Z</dcterms:created>
  <dcterms:modified xsi:type="dcterms:W3CDTF">2023-02-15T23:55:54Z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2023-02-15T00:00:00Z</vt:filetime>
  </property>
</Properties>
</file>